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60" r:id="rId2"/>
    <p:sldId id="289" r:id="rId3"/>
    <p:sldId id="290" r:id="rId4"/>
    <p:sldId id="295" r:id="rId5"/>
    <p:sldId id="296" r:id="rId6"/>
    <p:sldId id="297" r:id="rId7"/>
    <p:sldId id="299" r:id="rId8"/>
    <p:sldId id="298" r:id="rId9"/>
    <p:sldId id="300" r:id="rId10"/>
    <p:sldId id="293" r:id="rId11"/>
    <p:sldId id="303" r:id="rId12"/>
    <p:sldId id="304" r:id="rId13"/>
    <p:sldId id="301" r:id="rId14"/>
    <p:sldId id="302" r:id="rId15"/>
    <p:sldId id="308" r:id="rId16"/>
    <p:sldId id="307" r:id="rId17"/>
    <p:sldId id="309" r:id="rId18"/>
    <p:sldId id="310" r:id="rId19"/>
    <p:sldId id="305" r:id="rId20"/>
    <p:sldId id="311" r:id="rId21"/>
    <p:sldId id="313" r:id="rId22"/>
    <p:sldId id="315" r:id="rId23"/>
    <p:sldId id="316" r:id="rId24"/>
    <p:sldId id="317" r:id="rId25"/>
    <p:sldId id="314" r:id="rId26"/>
    <p:sldId id="312" r:id="rId27"/>
    <p:sldId id="306" r:id="rId28"/>
    <p:sldId id="321" r:id="rId29"/>
    <p:sldId id="320" r:id="rId30"/>
    <p:sldId id="322" r:id="rId31"/>
    <p:sldId id="323" r:id="rId32"/>
    <p:sldId id="324" r:id="rId33"/>
    <p:sldId id="325" r:id="rId34"/>
    <p:sldId id="326" r:id="rId35"/>
    <p:sldId id="318" r:id="rId36"/>
    <p:sldId id="319" r:id="rId37"/>
    <p:sldId id="328" r:id="rId38"/>
    <p:sldId id="291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9197CA8-CED7-4952-AD3F-5D929FAFCFA5}">
          <p14:sldIdLst>
            <p14:sldId id="260"/>
            <p14:sldId id="289"/>
            <p14:sldId id="290"/>
            <p14:sldId id="295"/>
            <p14:sldId id="296"/>
            <p14:sldId id="297"/>
            <p14:sldId id="299"/>
            <p14:sldId id="298"/>
            <p14:sldId id="300"/>
            <p14:sldId id="293"/>
            <p14:sldId id="303"/>
            <p14:sldId id="304"/>
            <p14:sldId id="301"/>
            <p14:sldId id="302"/>
            <p14:sldId id="308"/>
            <p14:sldId id="307"/>
            <p14:sldId id="309"/>
            <p14:sldId id="310"/>
            <p14:sldId id="305"/>
            <p14:sldId id="311"/>
            <p14:sldId id="313"/>
            <p14:sldId id="315"/>
            <p14:sldId id="316"/>
            <p14:sldId id="317"/>
            <p14:sldId id="314"/>
            <p14:sldId id="312"/>
            <p14:sldId id="306"/>
            <p14:sldId id="321"/>
            <p14:sldId id="320"/>
            <p14:sldId id="322"/>
            <p14:sldId id="323"/>
            <p14:sldId id="324"/>
            <p14:sldId id="325"/>
            <p14:sldId id="326"/>
            <p14:sldId id="318"/>
            <p14:sldId id="319"/>
            <p14:sldId id="328"/>
            <p14:sldId id="29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768C"/>
    <a:srgbClr val="091A2D"/>
    <a:srgbClr val="0E2A4A"/>
    <a:srgbClr val="E6E6E6"/>
    <a:srgbClr val="254980"/>
    <a:srgbClr val="ADB9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8ECB29-5FD9-4EBF-0A9C-11A8956CD983}" v="3773" dt="2024-02-20T10:03:38.670"/>
    <p1510:client id="{6EBE75D0-8838-2551-92C9-65C5230FECAB}" v="5" dt="2024-02-20T10:06:56.217"/>
    <p1510:client id="{8BED1047-CB49-CBB9-42F5-9D4990B0093F}" v="23" dt="2024-02-20T10:11:48.763"/>
    <p1510:client id="{CCBED56D-E944-0998-2CD4-B6F4E76024ED}" v="16" dt="2024-02-20T10:13:41.38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906" y="7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8A5781-754A-41C2-B60D-9E2EB9FCC6F1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CAF4CA-3452-4425-9EBE-5203C377998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329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4CE16-6C79-D679-CAD0-2FF30C6CFF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869A78-218F-2F53-535F-1C74BCB227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6719A-0558-B87D-AED3-6610FBD61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83F77-A1B2-49F2-914E-2BA88358763E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E9139E-2D75-829F-BE41-D14377F42F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05C02-EE79-8993-BE6D-D95039FA58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AA8CA-6F0A-4CD9-907C-6C19CC9FB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063963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D3590-4EE1-8E2E-E251-8732DAC71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7B7C2A1-009A-AAFB-5EEC-03578D24E8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1B22BE-3A24-787D-1BD4-8268504FE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83F77-A1B2-49F2-914E-2BA88358763E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EAF72-92C2-327E-51C3-1209E7AA4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A71AB-0A9E-D29D-CD9B-A9A77F032F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AA8CA-6F0A-4CD9-907C-6C19CC9FB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325977"/>
      </p:ext>
    </p:extLst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67F32B-8029-D525-99EF-F5AEE0E0859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36D2D9-F62A-E95B-2F95-CD4ED0752C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5E3550-EBD6-0DEF-7743-103225A0B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83F77-A1B2-49F2-914E-2BA88358763E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173B0B-B82B-F3C3-07B3-E4C9E1D1C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72AC70-94E7-CB9A-24DA-5AB277F86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AA8CA-6F0A-4CD9-907C-6C19CC9FB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194925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0BF5B-4CA2-E183-A8F2-E818FC03FF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E8A67-670A-29B0-5251-82481D70D6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B5678E-5C60-B014-567B-91C25C7AA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83F77-A1B2-49F2-914E-2BA88358763E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CFA64-54C8-D0AB-158C-C5F111A03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F940FA-348D-6CF1-CA1C-A55B68D29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AA8CA-6F0A-4CD9-907C-6C19CC9FB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204461"/>
      </p:ext>
    </p:extLst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CF82B-AAC0-1DB2-7B5E-787DF5712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25D2DD-D6ED-35EB-7DE7-430351D409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BF64EB-C4C5-4B25-32F1-810D53E45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83F77-A1B2-49F2-914E-2BA88358763E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14452-3FA9-A125-6698-4F2165B02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0DAC87-1931-1CFA-E63A-EF7556A97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AA8CA-6F0A-4CD9-907C-6C19CC9FB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54861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A427B-591D-F855-6F56-CBC7F91DE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023ED3-C1AE-C6FC-A982-AB6FDCB556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EF06B6-D2B6-6925-529B-CA4F480267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56E442-AC4F-360B-7F02-FDE32C733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83F77-A1B2-49F2-914E-2BA88358763E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CCF392-27D3-AF86-0FBE-DB034285D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AD6B57-20BA-BE7F-691B-2F30FBB2B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AA8CA-6F0A-4CD9-907C-6C19CC9FB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131384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7897B-9C09-36EC-A561-6AD5F2264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A2392A-E8EF-1D54-84E6-41697FE233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FD5C0F-C432-51B8-C67D-05D4F2A011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F36DAD-1D47-2059-81DC-D1B8F62C11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C17002-0C94-F7DA-B9A9-B80037141F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2924AD-B070-CF76-7E26-C96A3BAC5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83F77-A1B2-49F2-914E-2BA88358763E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77EA17-42A0-EF1D-963D-B2F6D7C52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F31331-E8C5-E120-ED48-6608C1DC7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AA8CA-6F0A-4CD9-907C-6C19CC9FB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352312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8A20B6-6AC6-78DE-3198-927023A24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B3611D-66E0-021D-72B8-128FB25DF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83F77-A1B2-49F2-914E-2BA88358763E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F74187-8F14-B01F-F759-0976E57FE7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61DC12-4720-5D89-81E7-AB2BD7055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AA8CA-6F0A-4CD9-907C-6C19CC9FB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883898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CA0542-7CB5-C345-3FD6-BBD4FCDD9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83F77-A1B2-49F2-914E-2BA88358763E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072B61-8904-B479-5800-C2A78542A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2EC6BA-CF44-A737-C370-6AF4B74B8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AA8CA-6F0A-4CD9-907C-6C19CC9FB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522143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CF639-2B09-CB09-72A7-7AAA6AF65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27FDC2-3958-ADFC-7095-F525E1E4BB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65E09F-C369-5916-D7DA-6FE96730A8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E1525F-F372-0645-A699-2B5E5CEFB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83F77-A1B2-49F2-914E-2BA88358763E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9D0FC0-2CAD-4585-A5A1-306C5CC3B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B4567C-8513-5579-F53B-BF9F8C117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AA8CA-6F0A-4CD9-907C-6C19CC9FB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555615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A3214-59B7-9611-C118-826D5CA58B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48C82E-BCEB-BDBB-DF79-122E035FE0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2FF4A9-0E36-6962-4392-7E429A4994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DD5ABF-A50F-3629-B177-4B8F20EA6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83F77-A1B2-49F2-914E-2BA88358763E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75B674-F561-B0E1-5152-C9F874971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C5AC78-C04C-657D-0021-EEDB3BFBE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AA8CA-6F0A-4CD9-907C-6C19CC9FB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461356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A040E3-8EDB-AC9E-B06E-00E388CF95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9DCB11-5A0D-C041-3E62-F1F47AE42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E3CE00-6F83-A850-B771-8242002630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683F77-A1B2-49F2-914E-2BA88358763E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398738-6BFC-1608-8C68-5EB8190D2D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51F9A-37C0-1898-869F-A9D38A440F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AAA8CA-6F0A-4CD9-907C-6C19CC9FBD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985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BFA568-78CE-B98A-AB63-35D29452FD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9DD9BB9-B006-244F-0EC8-113DE478DBC7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774E3C-107A-4138-C2F8-C86594059C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935" y="947879"/>
            <a:ext cx="10958127" cy="3884154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4800" err="1">
                <a:solidFill>
                  <a:schemeClr val="bg1"/>
                </a:solidFill>
                <a:latin typeface="Arial Black"/>
                <a:cs typeface="Times New Roman"/>
              </a:rPr>
              <a:t>Hibridni</a:t>
            </a:r>
            <a:r>
              <a:rPr lang="en-US" sz="4800" dirty="0">
                <a:solidFill>
                  <a:schemeClr val="bg1"/>
                </a:solidFill>
                <a:latin typeface="Arial Black"/>
                <a:cs typeface="Times New Roman"/>
              </a:rPr>
              <a:t> </a:t>
            </a:r>
            <a:r>
              <a:rPr lang="en-US" sz="4800" err="1">
                <a:solidFill>
                  <a:schemeClr val="bg1"/>
                </a:solidFill>
                <a:latin typeface="Arial Black"/>
                <a:cs typeface="Times New Roman"/>
              </a:rPr>
              <a:t>metod</a:t>
            </a:r>
            <a:r>
              <a:rPr lang="en-US" sz="4800" dirty="0">
                <a:solidFill>
                  <a:schemeClr val="bg1"/>
                </a:solidFill>
                <a:latin typeface="Arial Black"/>
                <a:cs typeface="Times New Roman"/>
              </a:rPr>
              <a:t> </a:t>
            </a:r>
            <a:r>
              <a:rPr lang="en-US" sz="4800" err="1">
                <a:solidFill>
                  <a:schemeClr val="bg1"/>
                </a:solidFill>
                <a:latin typeface="Arial Black"/>
                <a:cs typeface="Times New Roman"/>
              </a:rPr>
              <a:t>steganografije</a:t>
            </a:r>
            <a:r>
              <a:rPr lang="en-US" sz="4800" dirty="0">
                <a:solidFill>
                  <a:schemeClr val="bg1"/>
                </a:solidFill>
                <a:latin typeface="Arial Black"/>
                <a:cs typeface="Times New Roman"/>
              </a:rPr>
              <a:t> </a:t>
            </a:r>
            <a:r>
              <a:rPr lang="en-US" sz="4800" err="1">
                <a:solidFill>
                  <a:schemeClr val="bg1"/>
                </a:solidFill>
                <a:latin typeface="Arial Black"/>
                <a:cs typeface="Times New Roman"/>
              </a:rPr>
              <a:t>na</a:t>
            </a:r>
            <a:r>
              <a:rPr lang="en-US" sz="4800" dirty="0">
                <a:solidFill>
                  <a:schemeClr val="bg1"/>
                </a:solidFill>
                <a:latin typeface="Arial Black"/>
                <a:cs typeface="Times New Roman"/>
              </a:rPr>
              <a:t> </a:t>
            </a:r>
            <a:r>
              <a:rPr lang="en-US" sz="4800" err="1">
                <a:solidFill>
                  <a:schemeClr val="bg1"/>
                </a:solidFill>
                <a:latin typeface="Arial Black"/>
                <a:cs typeface="Times New Roman"/>
              </a:rPr>
              <a:t>bazi</a:t>
            </a:r>
            <a:r>
              <a:rPr lang="en-US" sz="4800" dirty="0">
                <a:solidFill>
                  <a:schemeClr val="bg1"/>
                </a:solidFill>
                <a:latin typeface="Arial Black"/>
                <a:cs typeface="Times New Roman"/>
              </a:rPr>
              <a:t> LSB </a:t>
            </a:r>
            <a:r>
              <a:rPr lang="en-US" sz="4800" err="1">
                <a:solidFill>
                  <a:schemeClr val="bg1"/>
                </a:solidFill>
                <a:latin typeface="Arial Black"/>
                <a:cs typeface="Times New Roman"/>
              </a:rPr>
              <a:t>i</a:t>
            </a:r>
            <a:r>
              <a:rPr lang="en-US" sz="4800" dirty="0">
                <a:solidFill>
                  <a:schemeClr val="bg1"/>
                </a:solidFill>
                <a:latin typeface="Arial Black"/>
                <a:cs typeface="Times New Roman"/>
              </a:rPr>
              <a:t> phase coding </a:t>
            </a:r>
            <a:r>
              <a:rPr lang="en-US" sz="4800" err="1">
                <a:solidFill>
                  <a:schemeClr val="bg1"/>
                </a:solidFill>
                <a:latin typeface="Arial Black"/>
                <a:cs typeface="Times New Roman"/>
              </a:rPr>
              <a:t>metoda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73FA8DD-1343-DA6F-7D2C-45AC30BAE0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738081"/>
              </p:ext>
            </p:extLst>
          </p:nvPr>
        </p:nvGraphicFramePr>
        <p:xfrm>
          <a:off x="852452" y="5976524"/>
          <a:ext cx="10487092" cy="457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43546">
                  <a:extLst>
                    <a:ext uri="{9D8B030D-6E8A-4147-A177-3AD203B41FA5}">
                      <a16:colId xmlns:a16="http://schemas.microsoft.com/office/drawing/2014/main" val="692526327"/>
                    </a:ext>
                  </a:extLst>
                </a:gridCol>
                <a:gridCol w="5243546">
                  <a:extLst>
                    <a:ext uri="{9D8B030D-6E8A-4147-A177-3AD203B41FA5}">
                      <a16:colId xmlns:a16="http://schemas.microsoft.com/office/drawing/2014/main" val="29887968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Student: Marko Stanković, 1705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err="1">
                          <a:solidFill>
                            <a:schemeClr val="bg1"/>
                          </a:solidFill>
                        </a:rPr>
                        <a:t>Profesor</a:t>
                      </a:r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: Dr Bratislav </a:t>
                      </a:r>
                      <a:r>
                        <a:rPr lang="en-US" sz="2400" b="1" dirty="0" err="1">
                          <a:solidFill>
                            <a:schemeClr val="bg1"/>
                          </a:solidFill>
                        </a:rPr>
                        <a:t>Predić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04289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03737801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3E9F50-F203-A3E3-CC72-4FC303C290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6A675D-7A6D-5ECE-5D17-7609DD118D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68A6FE-97D6-50CA-F09B-CC026518C7C0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BF66E-5769-468D-ED2D-B96AB4EC04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935" y="2088056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8800" err="1">
                <a:solidFill>
                  <a:schemeClr val="bg1"/>
                </a:solidFill>
                <a:latin typeface="Arial Black"/>
              </a:rPr>
              <a:t>Hibridne</a:t>
            </a:r>
            <a:r>
              <a:rPr lang="en-US" sz="88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8800" err="1">
                <a:solidFill>
                  <a:schemeClr val="bg1"/>
                </a:solidFill>
                <a:latin typeface="Arial Black"/>
              </a:rPr>
              <a:t>tehnike</a:t>
            </a:r>
            <a:r>
              <a:rPr lang="en-US" sz="88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8800" err="1">
                <a:solidFill>
                  <a:schemeClr val="bg1"/>
                </a:solidFill>
                <a:latin typeface="Arial Black"/>
              </a:rPr>
              <a:t>steganografije</a:t>
            </a:r>
            <a:br>
              <a:rPr lang="en-US" sz="88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7170505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680550" y="-473589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Hibridne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tehnike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steganografije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273B5-6F2E-2090-5B74-CA476022A40D}"/>
              </a:ext>
            </a:extLst>
          </p:cNvPr>
          <p:cNvSpPr txBox="1"/>
          <p:nvPr/>
        </p:nvSpPr>
        <p:spPr>
          <a:xfrm>
            <a:off x="629139" y="1497619"/>
            <a:ext cx="11010431" cy="518667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Hibridne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steganografske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tehnike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kombinuju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više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algoritama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ili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tehnika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kako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bi se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postiglo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optimalno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rešenje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što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zahteva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pažljiv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odabir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duboko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istraživanje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i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temeljno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testiranje</a:t>
            </a:r>
            <a:endParaRPr lang="en-US" sz="3200" b="1" err="1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  <a:cs typeface="Calibri"/>
              </a:rPr>
              <a:t>Ako </a:t>
            </a:r>
            <a:r>
              <a:rPr lang="en-US" sz="3200" b="1" err="1">
                <a:solidFill>
                  <a:schemeClr val="bg1"/>
                </a:solidFill>
                <a:cs typeface="Calibri"/>
              </a:rPr>
              <a:t>posmatramo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b="1" err="1">
                <a:solidFill>
                  <a:schemeClr val="bg1"/>
                </a:solidFill>
                <a:cs typeface="Calibri"/>
              </a:rPr>
              <a:t>steganografiju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b="1" err="1">
                <a:solidFill>
                  <a:schemeClr val="bg1"/>
                </a:solidFill>
                <a:cs typeface="Calibri"/>
              </a:rPr>
              <a:t>slika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, </a:t>
            </a:r>
            <a:r>
              <a:rPr lang="en-US" sz="3200" b="1" err="1">
                <a:solidFill>
                  <a:schemeClr val="bg1"/>
                </a:solidFill>
                <a:cs typeface="Calibri"/>
              </a:rPr>
              <a:t>hibridne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b="1" err="1">
                <a:solidFill>
                  <a:schemeClr val="bg1"/>
                </a:solidFill>
                <a:cs typeface="Calibri"/>
              </a:rPr>
              <a:t>tehnike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b="1" err="1">
                <a:solidFill>
                  <a:schemeClr val="bg1"/>
                </a:solidFill>
                <a:cs typeface="Calibri"/>
              </a:rPr>
              <a:t>nam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b="1" err="1">
                <a:solidFill>
                  <a:schemeClr val="bg1"/>
                </a:solidFill>
                <a:cs typeface="Calibri"/>
              </a:rPr>
              <a:t>pružaju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b="1" err="1">
                <a:solidFill>
                  <a:schemeClr val="bg1"/>
                </a:solidFill>
                <a:cs typeface="Calibri"/>
              </a:rPr>
              <a:t>interesantnu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b="1" err="1">
                <a:solidFill>
                  <a:schemeClr val="bg1"/>
                </a:solidFill>
                <a:cs typeface="Calibri"/>
              </a:rPr>
              <a:t>mogućnost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da </a:t>
            </a:r>
            <a:r>
              <a:rPr lang="en-US" sz="3200" b="1" err="1">
                <a:solidFill>
                  <a:schemeClr val="bg1"/>
                </a:solidFill>
                <a:cs typeface="Calibri"/>
              </a:rPr>
              <a:t>uparimo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b="1" err="1">
                <a:solidFill>
                  <a:schemeClr val="bg1"/>
                </a:solidFill>
                <a:cs typeface="Calibri"/>
              </a:rPr>
              <a:t>tehnike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b="1" err="1">
                <a:solidFill>
                  <a:schemeClr val="bg1"/>
                </a:solidFill>
                <a:cs typeface="Calibri"/>
              </a:rPr>
              <a:t>iz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b="1" err="1">
                <a:solidFill>
                  <a:schemeClr val="bg1"/>
                </a:solidFill>
                <a:cs typeface="Calibri"/>
              </a:rPr>
              <a:t>različitih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b="1" err="1">
                <a:solidFill>
                  <a:schemeClr val="bg1"/>
                </a:solidFill>
                <a:cs typeface="Calibri"/>
              </a:rPr>
              <a:t>domena</a:t>
            </a:r>
            <a:endParaRPr lang="en-US" sz="3600" b="1" dirty="0" err="1">
              <a:solidFill>
                <a:schemeClr val="bg1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  <a:cs typeface="Calibri"/>
              </a:rPr>
              <a:t>Na </a:t>
            </a:r>
            <a:r>
              <a:rPr lang="en-US" sz="3200" b="1" dirty="0" err="1">
                <a:solidFill>
                  <a:schemeClr val="bg1"/>
                </a:solidFill>
                <a:cs typeface="Calibri"/>
              </a:rPr>
              <a:t>ovaj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cs typeface="Calibri"/>
              </a:rPr>
              <a:t>način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cs typeface="Calibri"/>
              </a:rPr>
              <a:t>modifikujemo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cs typeface="Calibri"/>
              </a:rPr>
              <a:t>kapacitet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cs typeface="Calibri"/>
              </a:rPr>
              <a:t>ili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cs typeface="Calibri"/>
              </a:rPr>
              <a:t>otpornost</a:t>
            </a:r>
          </a:p>
        </p:txBody>
      </p:sp>
    </p:spTree>
    <p:extLst>
      <p:ext uri="{BB962C8B-B14F-4D97-AF65-F5344CB8AC3E}">
        <p14:creationId xmlns:p14="http://schemas.microsoft.com/office/powerpoint/2010/main" val="191919641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680550" y="-473589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Hibridne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tehnike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steganografije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273B5-6F2E-2090-5B74-CA476022A40D}"/>
              </a:ext>
            </a:extLst>
          </p:cNvPr>
          <p:cNvSpPr txBox="1"/>
          <p:nvPr/>
        </p:nvSpPr>
        <p:spPr>
          <a:xfrm>
            <a:off x="629139" y="1497619"/>
            <a:ext cx="11010431" cy="499245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bg1"/>
                </a:solidFill>
              </a:rPr>
              <a:t>Mi </a:t>
            </a:r>
            <a:r>
              <a:rPr lang="en-US" sz="3600" b="1" dirty="0" err="1">
                <a:solidFill>
                  <a:schemeClr val="bg1"/>
                </a:solidFill>
              </a:rPr>
              <a:t>analiziramo</a:t>
            </a:r>
            <a:r>
              <a:rPr lang="en-US" sz="3600" b="1" dirty="0">
                <a:solidFill>
                  <a:schemeClr val="bg1"/>
                </a:solidFill>
              </a:rPr>
              <a:t> LSB </a:t>
            </a:r>
            <a:r>
              <a:rPr lang="en-US" sz="3600" b="1" dirty="0" err="1">
                <a:solidFill>
                  <a:schemeClr val="bg1"/>
                </a:solidFill>
              </a:rPr>
              <a:t>tehniku</a:t>
            </a:r>
            <a:r>
              <a:rPr lang="en-US" sz="3600" b="1" dirty="0">
                <a:solidFill>
                  <a:schemeClr val="bg1"/>
                </a:solidFill>
              </a:rPr>
              <a:t> u </a:t>
            </a:r>
            <a:r>
              <a:rPr lang="en-US" sz="3600" b="1" dirty="0" err="1">
                <a:solidFill>
                  <a:schemeClr val="bg1"/>
                </a:solidFill>
              </a:rPr>
              <a:t>kombinaciji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sa</a:t>
            </a:r>
            <a:r>
              <a:rPr lang="en-US" sz="3600" b="1" dirty="0">
                <a:solidFill>
                  <a:schemeClr val="bg1"/>
                </a:solidFill>
              </a:rPr>
              <a:t> "phase coding" </a:t>
            </a:r>
            <a:r>
              <a:rPr lang="en-US" sz="3600" b="1" dirty="0" err="1">
                <a:solidFill>
                  <a:schemeClr val="bg1"/>
                </a:solidFill>
              </a:rPr>
              <a:t>tehnikom</a:t>
            </a:r>
            <a:r>
              <a:rPr lang="en-US" sz="3600" b="1" dirty="0">
                <a:solidFill>
                  <a:schemeClr val="bg1"/>
                </a:solidFill>
              </a:rPr>
              <a:t>, </a:t>
            </a:r>
            <a:r>
              <a:rPr lang="en-US" sz="3600" b="1" dirty="0" err="1">
                <a:solidFill>
                  <a:schemeClr val="bg1"/>
                </a:solidFill>
              </a:rPr>
              <a:t>odnosno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sa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tehnikom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kodiranja</a:t>
            </a:r>
            <a:r>
              <a:rPr lang="en-US" sz="3600" b="1" dirty="0">
                <a:solidFill>
                  <a:schemeClr val="bg1"/>
                </a:solidFill>
              </a:rPr>
              <a:t> faze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bg1"/>
                </a:solidFill>
                <a:cs typeface="Calibri"/>
              </a:rPr>
              <a:t>LSB je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tehnika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prostornog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domena</a:t>
            </a:r>
            <a:endParaRPr lang="en-US" sz="3600" b="1">
              <a:solidFill>
                <a:schemeClr val="bg1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bg1"/>
                </a:solidFill>
                <a:cs typeface="Calibri"/>
              </a:rPr>
              <a:t>Phase coding je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tehnika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frekventnog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domena</a:t>
            </a:r>
            <a:endParaRPr lang="en-US" sz="3600" b="1">
              <a:solidFill>
                <a:schemeClr val="bg1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chemeClr val="bg1"/>
                </a:solidFill>
                <a:cs typeface="Calibri"/>
              </a:rPr>
              <a:t>Ideja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je da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vidimo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da li je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ovo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uparivanje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dobro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da li se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osnovna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LSB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tehnika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poboljšava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na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bilo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koji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način</a:t>
            </a:r>
            <a:endParaRPr lang="en-US" sz="3600" b="1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70590901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3E9F50-F203-A3E3-CC72-4FC303C290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6A675D-7A6D-5ECE-5D17-7609DD118D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68A6FE-97D6-50CA-F09B-CC026518C7C0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BF66E-5769-468D-ED2D-B96AB4EC04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935" y="2088056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7200" dirty="0" err="1">
                <a:solidFill>
                  <a:schemeClr val="bg1"/>
                </a:solidFill>
                <a:latin typeface="Arial Black"/>
              </a:rPr>
              <a:t>Umetanje</a:t>
            </a:r>
            <a:r>
              <a:rPr lang="en-US" sz="72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7200" dirty="0" err="1">
                <a:solidFill>
                  <a:schemeClr val="bg1"/>
                </a:solidFill>
                <a:latin typeface="Arial Black"/>
              </a:rPr>
              <a:t>bitova</a:t>
            </a:r>
            <a:r>
              <a:rPr lang="en-US" sz="72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7200" dirty="0" err="1">
                <a:solidFill>
                  <a:schemeClr val="bg1"/>
                </a:solidFill>
                <a:latin typeface="Arial Black"/>
              </a:rPr>
              <a:t>najmanje</a:t>
            </a:r>
            <a:r>
              <a:rPr lang="en-US" sz="72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7200" dirty="0" err="1">
                <a:solidFill>
                  <a:schemeClr val="bg1"/>
                </a:solidFill>
                <a:latin typeface="Arial Black"/>
              </a:rPr>
              <a:t>težine</a:t>
            </a:r>
            <a:r>
              <a:rPr lang="en-US" sz="7200" dirty="0">
                <a:solidFill>
                  <a:schemeClr val="bg1"/>
                </a:solidFill>
                <a:latin typeface="Arial Black"/>
              </a:rPr>
              <a:t> - LSB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3846184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2749" y="-538868"/>
            <a:ext cx="10958127" cy="2681888"/>
          </a:xfrm>
        </p:spPr>
        <p:txBody>
          <a:bodyPr>
            <a:noAutofit/>
          </a:bodyPr>
          <a:lstStyle/>
          <a:p>
            <a:pPr algn="l">
              <a:lnSpc>
                <a:spcPts val="5000"/>
              </a:lnSpc>
              <a:spcAft>
                <a:spcPts val="1200"/>
              </a:spcAft>
            </a:pPr>
            <a:r>
              <a:rPr lang="en-US" sz="5400" err="1">
                <a:solidFill>
                  <a:schemeClr val="bg1"/>
                </a:solidFill>
                <a:latin typeface="Arial Black"/>
              </a:rPr>
              <a:t>Umetanje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err="1">
                <a:solidFill>
                  <a:schemeClr val="bg1"/>
                </a:solidFill>
                <a:latin typeface="Arial Black"/>
              </a:rPr>
              <a:t>bitova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err="1">
                <a:solidFill>
                  <a:schemeClr val="bg1"/>
                </a:solidFill>
                <a:latin typeface="Arial Black"/>
              </a:rPr>
              <a:t>najmanje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err="1">
                <a:solidFill>
                  <a:schemeClr val="bg1"/>
                </a:solidFill>
                <a:latin typeface="Arial Black"/>
              </a:rPr>
              <a:t>težine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- LSB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273B5-6F2E-2090-5B74-CA476022A40D}"/>
              </a:ext>
            </a:extLst>
          </p:cNvPr>
          <p:cNvSpPr txBox="1"/>
          <p:nvPr/>
        </p:nvSpPr>
        <p:spPr>
          <a:xfrm>
            <a:off x="927313" y="1464488"/>
            <a:ext cx="11010431" cy="550503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LSB (Least Significant Bit)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tehnika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omogućava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sakrivanje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podataka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unutar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slika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putem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zamene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najmanje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značajnih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bitova</a:t>
            </a:r>
            <a:endParaRPr lang="en-US" sz="3400" b="1">
              <a:solidFill>
                <a:schemeClr val="bg1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U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sivim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tonovima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slika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korišćenje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poslednjeg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bita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kao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LSB-a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omogućava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neprimetno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ugrađivanje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podataka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dok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se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korišćenjem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poslednja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dva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bita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povećava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kapacitet</a:t>
            </a:r>
            <a:r>
              <a:rPr lang="en-US" sz="34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400" b="1" dirty="0" err="1">
                <a:solidFill>
                  <a:schemeClr val="bg1"/>
                </a:solidFill>
                <a:ea typeface="+mn-lt"/>
                <a:cs typeface="+mn-lt"/>
              </a:rPr>
              <a:t>skrivanja</a:t>
            </a:r>
            <a:endParaRPr lang="en-US" sz="3400" b="1" dirty="0" err="1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26670590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2749" y="-538868"/>
            <a:ext cx="10958127" cy="2681888"/>
          </a:xfrm>
        </p:spPr>
        <p:txBody>
          <a:bodyPr>
            <a:noAutofit/>
          </a:bodyPr>
          <a:lstStyle/>
          <a:p>
            <a:pPr algn="l">
              <a:lnSpc>
                <a:spcPts val="5000"/>
              </a:lnSpc>
              <a:spcAft>
                <a:spcPts val="1200"/>
              </a:spcAft>
            </a:pPr>
            <a:r>
              <a:rPr lang="en-US" sz="5400" err="1">
                <a:solidFill>
                  <a:schemeClr val="bg1"/>
                </a:solidFill>
                <a:latin typeface="Arial Black"/>
              </a:rPr>
              <a:t>Umetanje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err="1">
                <a:solidFill>
                  <a:schemeClr val="bg1"/>
                </a:solidFill>
                <a:latin typeface="Arial Black"/>
              </a:rPr>
              <a:t>bitova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err="1">
                <a:solidFill>
                  <a:schemeClr val="bg1"/>
                </a:solidFill>
                <a:latin typeface="Arial Black"/>
              </a:rPr>
              <a:t>najmanje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err="1">
                <a:solidFill>
                  <a:schemeClr val="bg1"/>
                </a:solidFill>
                <a:latin typeface="Arial Black"/>
              </a:rPr>
              <a:t>težine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- LSB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273B5-6F2E-2090-5B74-CA476022A40D}"/>
              </a:ext>
            </a:extLst>
          </p:cNvPr>
          <p:cNvSpPr txBox="1"/>
          <p:nvPr/>
        </p:nvSpPr>
        <p:spPr>
          <a:xfrm>
            <a:off x="927313" y="1464488"/>
            <a:ext cx="11010431" cy="58234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chemeClr val="bg1"/>
                </a:solidFill>
                <a:cs typeface="Calibri"/>
              </a:rPr>
              <a:t>Zahteva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zaštitu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od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stegoanalize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,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što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se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može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postići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enkripcijom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podataka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pre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sakrivanja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bg1"/>
                </a:solidFill>
                <a:cs typeface="Calibri"/>
              </a:rPr>
              <a:t>Ako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koristimo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RGB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sliku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kao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pokrivajući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medij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,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možemo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da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iskoristimo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čak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3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bita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(od 24)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chemeClr val="bg1"/>
                </a:solidFill>
                <a:cs typeface="Calibri"/>
              </a:rPr>
              <a:t>Slika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dimenzija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800x600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piksela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može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da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primi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 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čak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 180000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bajtova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podataka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600" b="1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01520679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2749" y="-538868"/>
            <a:ext cx="10958127" cy="2681888"/>
          </a:xfrm>
        </p:spPr>
        <p:txBody>
          <a:bodyPr>
            <a:noAutofit/>
          </a:bodyPr>
          <a:lstStyle/>
          <a:p>
            <a:pPr algn="l">
              <a:lnSpc>
                <a:spcPts val="5000"/>
              </a:lnSpc>
              <a:spcAft>
                <a:spcPts val="1200"/>
              </a:spcAft>
            </a:pPr>
            <a:r>
              <a:rPr lang="en-US" sz="5400" err="1">
                <a:solidFill>
                  <a:schemeClr val="bg1"/>
                </a:solidFill>
                <a:latin typeface="Arial Black"/>
              </a:rPr>
              <a:t>Umetanje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err="1">
                <a:solidFill>
                  <a:schemeClr val="bg1"/>
                </a:solidFill>
                <a:latin typeface="Arial Black"/>
              </a:rPr>
              <a:t>bitova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err="1">
                <a:solidFill>
                  <a:schemeClr val="bg1"/>
                </a:solidFill>
                <a:latin typeface="Arial Black"/>
              </a:rPr>
              <a:t>najmanje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err="1">
                <a:solidFill>
                  <a:schemeClr val="bg1"/>
                </a:solidFill>
                <a:latin typeface="Arial Black"/>
              </a:rPr>
              <a:t>težine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- LSB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273B5-6F2E-2090-5B74-CA476022A40D}"/>
              </a:ext>
            </a:extLst>
          </p:cNvPr>
          <p:cNvSpPr txBox="1"/>
          <p:nvPr/>
        </p:nvSpPr>
        <p:spPr>
          <a:xfrm>
            <a:off x="927313" y="1464488"/>
            <a:ext cx="11010431" cy="499245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Različiti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formati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slika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poput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BMP, PNG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i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GIF,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pružaju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različite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izazove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i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mogućnosti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za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primenu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LSB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steganografije</a:t>
            </a:r>
            <a:endParaRPr lang="en-US" sz="3600" b="1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rgbClr val="FFFF00"/>
                </a:solidFill>
                <a:cs typeface="Calibri"/>
              </a:rPr>
              <a:t>BMP 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–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veliki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kapacitet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,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ali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osetljiv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na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promene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jer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se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vrednost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 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svakog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 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piksela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predstavlja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pojedinačnim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bajtovima</a:t>
            </a:r>
            <a:endParaRPr lang="en-US" sz="2800" b="1" err="1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88168750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2749" y="-538868"/>
            <a:ext cx="10958127" cy="2681888"/>
          </a:xfrm>
        </p:spPr>
        <p:txBody>
          <a:bodyPr>
            <a:noAutofit/>
          </a:bodyPr>
          <a:lstStyle/>
          <a:p>
            <a:pPr algn="l">
              <a:lnSpc>
                <a:spcPts val="5000"/>
              </a:lnSpc>
              <a:spcAft>
                <a:spcPts val="1200"/>
              </a:spcAft>
            </a:pPr>
            <a:r>
              <a:rPr lang="en-US" sz="5400" err="1">
                <a:solidFill>
                  <a:schemeClr val="bg1"/>
                </a:solidFill>
                <a:latin typeface="Arial Black"/>
              </a:rPr>
              <a:t>Umetanje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err="1">
                <a:solidFill>
                  <a:schemeClr val="bg1"/>
                </a:solidFill>
                <a:latin typeface="Arial Black"/>
              </a:rPr>
              <a:t>bitova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err="1">
                <a:solidFill>
                  <a:schemeClr val="bg1"/>
                </a:solidFill>
                <a:latin typeface="Arial Black"/>
              </a:rPr>
              <a:t>najmanje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err="1">
                <a:solidFill>
                  <a:schemeClr val="bg1"/>
                </a:solidFill>
                <a:latin typeface="Arial Black"/>
              </a:rPr>
              <a:t>težine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- LSB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273B5-6F2E-2090-5B74-CA476022A40D}"/>
              </a:ext>
            </a:extLst>
          </p:cNvPr>
          <p:cNvSpPr txBox="1"/>
          <p:nvPr/>
        </p:nvSpPr>
        <p:spPr>
          <a:xfrm>
            <a:off x="927313" y="1464488"/>
            <a:ext cx="11010431" cy="518667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FFFF00"/>
                </a:solidFill>
                <a:ea typeface="+mn-lt"/>
                <a:cs typeface="+mn-lt"/>
              </a:rPr>
              <a:t>PNG 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-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preporučuje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se 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zbog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svoje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kompresije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bez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gubitaka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i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sposobnosti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očuvanja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integriteta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skrivenih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podataka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veliki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kapacitet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a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nije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osetljiv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na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promene</a:t>
            </a:r>
            <a:endParaRPr lang="en-US" sz="3200" b="1" err="1">
              <a:solidFill>
                <a:schemeClr val="bg1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rgbClr val="FFFF00"/>
                </a:solidFill>
                <a:cs typeface="Calibri"/>
              </a:rPr>
              <a:t>GIF 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- 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pruža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kompaktnost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ali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njegova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struktura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sa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paletom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boja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uvodi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izazove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u LSB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steganografske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primene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zahtevajući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posebne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strategije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kako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bi se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očuvala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sigurnost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skrivenih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informacija</a:t>
            </a:r>
            <a:endParaRPr lang="en-US" sz="3200" b="1" dirty="0">
              <a:solidFill>
                <a:schemeClr val="bg1"/>
              </a:solidFill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40502922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3E9F50-F203-A3E3-CC72-4FC303C290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6A675D-7A6D-5ECE-5D17-7609DD118D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68A6FE-97D6-50CA-F09B-CC026518C7C0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Naslov 3">
            <a:extLst>
              <a:ext uri="{FF2B5EF4-FFF2-40B4-BE49-F238E27FC236}">
                <a16:creationId xmlns:a16="http://schemas.microsoft.com/office/drawing/2014/main" id="{1B1D9CD1-B249-3C12-C240-9B6BE8181E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795867" cy="739423"/>
          </a:xfrm>
        </p:spPr>
        <p:txBody>
          <a:bodyPr>
            <a:normAutofit fontScale="90000"/>
          </a:bodyPr>
          <a:lstStyle/>
          <a:p>
            <a:endParaRPr lang="sr-Latn-RS"/>
          </a:p>
        </p:txBody>
      </p:sp>
      <p:pic>
        <p:nvPicPr>
          <p:cNvPr id="6" name="Slika 5" descr="Slika na kojoj se nalazi tekst, snimak ekrana, Font, meni&#10;&#10;Opis je automatski generisan">
            <a:extLst>
              <a:ext uri="{FF2B5EF4-FFF2-40B4-BE49-F238E27FC236}">
                <a16:creationId xmlns:a16="http://schemas.microsoft.com/office/drawing/2014/main" id="{BD6DBCA3-5227-B618-8281-D34954AB7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5635" y="28222"/>
            <a:ext cx="5654818" cy="6829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330422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3E9F50-F203-A3E3-CC72-4FC303C290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6A675D-7A6D-5ECE-5D17-7609DD118D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68A6FE-97D6-50CA-F09B-CC026518C7C0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BF66E-5769-468D-ED2D-B96AB4EC04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935" y="2088056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9600" dirty="0">
                <a:solidFill>
                  <a:schemeClr val="bg1"/>
                </a:solidFill>
                <a:latin typeface="Arial Black"/>
              </a:rPr>
              <a:t>Phase Coding </a:t>
            </a:r>
            <a:r>
              <a:rPr lang="en-US" sz="9600" err="1">
                <a:solidFill>
                  <a:schemeClr val="bg1"/>
                </a:solidFill>
                <a:latin typeface="Arial Black"/>
              </a:rPr>
              <a:t>tehnika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609443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95EC9B-FD6D-BC13-361A-47DBAF2ECC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D00B63-4834-CAE4-31B7-6682B1692E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75F86B2-FF51-9DD5-324D-2943F4CB7F7D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8DB288-2BB9-033F-9EB4-26E19A8622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935" y="2088056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13800" dirty="0" err="1">
                <a:solidFill>
                  <a:schemeClr val="bg1"/>
                </a:solidFill>
                <a:latin typeface="Arial Black"/>
              </a:rPr>
              <a:t>Uvod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9608398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774985" y="-860111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>
                <a:solidFill>
                  <a:schemeClr val="bg1"/>
                </a:solidFill>
                <a:latin typeface="Arial Black"/>
              </a:rPr>
              <a:t>Phase Coding </a:t>
            </a: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tehnika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273B5-6F2E-2090-5B74-CA476022A40D}"/>
              </a:ext>
            </a:extLst>
          </p:cNvPr>
          <p:cNvSpPr txBox="1"/>
          <p:nvPr/>
        </p:nvSpPr>
        <p:spPr>
          <a:xfrm>
            <a:off x="927313" y="1464488"/>
            <a:ext cx="11010431" cy="58234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bg1"/>
                </a:solidFill>
              </a:rPr>
              <a:t>Predstavlja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steganografski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metod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koji se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primenjuje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u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frekventnom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domenu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omogućavajući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neprimetno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ugrađivanje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tajnih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podataka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u audio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signale</a:t>
            </a:r>
            <a:endParaRPr lang="en-US" sz="3600" b="1" dirty="0" err="1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Audio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steganografija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koristi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sposobnost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ljudskog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sluha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da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maskira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tihe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zvukove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što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čini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audio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formate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idealnim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za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skrivanje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podataka</a:t>
            </a:r>
            <a:endParaRPr lang="en-US" sz="3600" b="1" dirty="0" err="1">
              <a:solidFill>
                <a:schemeClr val="bg1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600" b="1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425598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774985" y="-860111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>
                <a:solidFill>
                  <a:schemeClr val="bg1"/>
                </a:solidFill>
                <a:latin typeface="Arial Black"/>
              </a:rPr>
              <a:t>Phase Coding </a:t>
            </a: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tehnika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273B5-6F2E-2090-5B74-CA476022A40D}"/>
              </a:ext>
            </a:extLst>
          </p:cNvPr>
          <p:cNvSpPr txBox="1"/>
          <p:nvPr/>
        </p:nvSpPr>
        <p:spPr>
          <a:xfrm>
            <a:off x="927313" y="1464488"/>
            <a:ext cx="11010431" cy="518667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Ono </a:t>
            </a:r>
            <a:r>
              <a:rPr lang="en-US" sz="3200" b="1" dirty="0" err="1">
                <a:solidFill>
                  <a:schemeClr val="bg1"/>
                </a:solidFill>
              </a:rPr>
              <a:t>što</a:t>
            </a:r>
            <a:r>
              <a:rPr lang="en-US" sz="3200" b="1" dirty="0">
                <a:solidFill>
                  <a:schemeClr val="bg1"/>
                </a:solidFill>
              </a:rPr>
              <a:t> je </a:t>
            </a:r>
            <a:r>
              <a:rPr lang="en-US" sz="3200" b="1" dirty="0" err="1">
                <a:solidFill>
                  <a:schemeClr val="bg1"/>
                </a:solidFill>
              </a:rPr>
              <a:t>interesantno</a:t>
            </a:r>
            <a:r>
              <a:rPr lang="en-US" sz="3200" b="1" dirty="0">
                <a:solidFill>
                  <a:schemeClr val="bg1"/>
                </a:solidFill>
              </a:rPr>
              <a:t> je da se </a:t>
            </a:r>
            <a:r>
              <a:rPr lang="en-US" sz="3200" b="1" dirty="0" err="1">
                <a:solidFill>
                  <a:schemeClr val="bg1"/>
                </a:solidFill>
              </a:rPr>
              <a:t>i</a:t>
            </a:r>
            <a:r>
              <a:rPr lang="en-US" sz="3200" b="1" dirty="0">
                <a:solidFill>
                  <a:schemeClr val="bg1"/>
                </a:solidFill>
              </a:rPr>
              <a:t> LSB </a:t>
            </a:r>
            <a:r>
              <a:rPr lang="en-US" sz="3200" b="1" dirty="0" err="1">
                <a:solidFill>
                  <a:schemeClr val="bg1"/>
                </a:solidFill>
              </a:rPr>
              <a:t>može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err="1">
                <a:solidFill>
                  <a:schemeClr val="bg1"/>
                </a:solidFill>
              </a:rPr>
              <a:t>koristiti</a:t>
            </a:r>
            <a:r>
              <a:rPr lang="en-US" sz="3200" b="1" dirty="0">
                <a:solidFill>
                  <a:schemeClr val="bg1"/>
                </a:solidFill>
              </a:rPr>
              <a:t> u audio </a:t>
            </a:r>
            <a:r>
              <a:rPr lang="en-US" sz="3200" b="1" dirty="0" err="1">
                <a:solidFill>
                  <a:schemeClr val="bg1"/>
                </a:solidFill>
              </a:rPr>
              <a:t>steganografiji</a:t>
            </a:r>
            <a:r>
              <a:rPr lang="en-US" sz="3200" b="1" dirty="0">
                <a:solidFill>
                  <a:schemeClr val="bg1"/>
                </a:solidFill>
              </a:rPr>
              <a:t>, </a:t>
            </a:r>
            <a:r>
              <a:rPr lang="en-US" sz="3200" b="1" dirty="0" err="1">
                <a:solidFill>
                  <a:schemeClr val="bg1"/>
                </a:solidFill>
              </a:rPr>
              <a:t>što</a:t>
            </a:r>
            <a:r>
              <a:rPr lang="en-US" sz="3200" b="1" dirty="0">
                <a:solidFill>
                  <a:schemeClr val="bg1"/>
                </a:solidFill>
              </a:rPr>
              <a:t> je </a:t>
            </a:r>
            <a:r>
              <a:rPr lang="en-US" sz="3200" b="1" dirty="0" err="1">
                <a:solidFill>
                  <a:schemeClr val="bg1"/>
                </a:solidFill>
              </a:rPr>
              <a:t>i</a:t>
            </a:r>
            <a:r>
              <a:rPr lang="en-US" sz="3200" b="1" dirty="0">
                <a:solidFill>
                  <a:schemeClr val="bg1"/>
                </a:solidFill>
              </a:rPr>
              <a:t> </a:t>
            </a:r>
            <a:r>
              <a:rPr lang="en-US" sz="3200" b="1" dirty="0" err="1">
                <a:solidFill>
                  <a:schemeClr val="bg1"/>
                </a:solidFill>
              </a:rPr>
              <a:t>jedna</a:t>
            </a:r>
            <a:r>
              <a:rPr lang="en-US" sz="3200" b="1" dirty="0">
                <a:solidFill>
                  <a:schemeClr val="bg1"/>
                </a:solidFill>
              </a:rPr>
              <a:t> od </a:t>
            </a:r>
            <a:r>
              <a:rPr lang="en-US" sz="3200" b="1" dirty="0" err="1">
                <a:solidFill>
                  <a:schemeClr val="bg1"/>
                </a:solidFill>
              </a:rPr>
              <a:t>inspiracija</a:t>
            </a:r>
            <a:r>
              <a:rPr lang="en-US" sz="3200" b="1" dirty="0">
                <a:solidFill>
                  <a:schemeClr val="bg1"/>
                </a:solidFill>
              </a:rPr>
              <a:t> za </a:t>
            </a:r>
            <a:r>
              <a:rPr lang="en-US" sz="3200" b="1" dirty="0" err="1">
                <a:solidFill>
                  <a:schemeClr val="bg1"/>
                </a:solidFill>
              </a:rPr>
              <a:t>ovaj</a:t>
            </a:r>
            <a:r>
              <a:rPr lang="en-US" sz="3200" b="1" dirty="0">
                <a:solidFill>
                  <a:schemeClr val="bg1"/>
                </a:solidFill>
              </a:rPr>
              <a:t> rad, da </a:t>
            </a:r>
            <a:r>
              <a:rPr lang="en-US" sz="3200" b="1" dirty="0" err="1">
                <a:solidFill>
                  <a:schemeClr val="bg1"/>
                </a:solidFill>
              </a:rPr>
              <a:t>vidimo</a:t>
            </a:r>
            <a:r>
              <a:rPr lang="en-US" sz="3200" b="1" dirty="0">
                <a:solidFill>
                  <a:schemeClr val="bg1"/>
                </a:solidFill>
              </a:rPr>
              <a:t> da li </a:t>
            </a:r>
            <a:r>
              <a:rPr lang="en-US" sz="3200" b="1" dirty="0" err="1">
                <a:solidFill>
                  <a:schemeClr val="bg1"/>
                </a:solidFill>
              </a:rPr>
              <a:t>i</a:t>
            </a:r>
            <a:r>
              <a:rPr lang="en-US" sz="3200" b="1" dirty="0">
                <a:solidFill>
                  <a:schemeClr val="bg1"/>
                </a:solidFill>
              </a:rPr>
              <a:t> phase coding </a:t>
            </a:r>
            <a:r>
              <a:rPr lang="en-US" sz="3200" b="1" dirty="0" err="1">
                <a:solidFill>
                  <a:schemeClr val="bg1"/>
                </a:solidFill>
              </a:rPr>
              <a:t>može</a:t>
            </a:r>
            <a:r>
              <a:rPr lang="en-US" sz="3200" b="1" dirty="0">
                <a:solidFill>
                  <a:schemeClr val="bg1"/>
                </a:solidFill>
              </a:rPr>
              <a:t> da se </a:t>
            </a:r>
            <a:r>
              <a:rPr lang="en-US" sz="3200" b="1" dirty="0" err="1">
                <a:solidFill>
                  <a:schemeClr val="bg1"/>
                </a:solidFill>
              </a:rPr>
              <a:t>koristi</a:t>
            </a:r>
            <a:r>
              <a:rPr lang="en-US" sz="3200" b="1" dirty="0">
                <a:solidFill>
                  <a:schemeClr val="bg1"/>
                </a:solidFill>
              </a:rPr>
              <a:t> u </a:t>
            </a:r>
            <a:r>
              <a:rPr lang="en-US" sz="3200" b="1" dirty="0" err="1">
                <a:solidFill>
                  <a:schemeClr val="bg1"/>
                </a:solidFill>
              </a:rPr>
              <a:t>steganografiji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dirty="0" err="1">
                <a:solidFill>
                  <a:schemeClr val="bg1"/>
                </a:solidFill>
              </a:rPr>
              <a:t>slika</a:t>
            </a:r>
            <a:endParaRPr lang="en-US" sz="3200" b="1" dirty="0">
              <a:solidFill>
                <a:schemeClr val="bg1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Ova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tehnika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se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zasniva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na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manipulaciji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faznih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informacija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audio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signala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umesto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na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unošenju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buke,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čime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se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postiže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minimalan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uticaj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na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zvučni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kvalitet</a:t>
            </a:r>
            <a:endParaRPr lang="en-US" sz="3200" b="1" dirty="0" err="1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02428921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774985" y="-860111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>
                <a:solidFill>
                  <a:schemeClr val="bg1"/>
                </a:solidFill>
                <a:latin typeface="Arial Black"/>
              </a:rPr>
              <a:t>Phase Coding </a:t>
            </a: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tehnika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Slika 3" descr="Slika na kojoj se nalazi dijagram, linija, Plot&#10;&#10;Opis je automatski generisan">
            <a:extLst>
              <a:ext uri="{FF2B5EF4-FFF2-40B4-BE49-F238E27FC236}">
                <a16:creationId xmlns:a16="http://schemas.microsoft.com/office/drawing/2014/main" id="{FE5A4E7E-0733-A3DB-BBC3-DB98962DF3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861" y="1326974"/>
            <a:ext cx="11846276" cy="464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275778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774985" y="-860111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>
                <a:solidFill>
                  <a:schemeClr val="bg1"/>
                </a:solidFill>
                <a:latin typeface="Arial Black"/>
              </a:rPr>
              <a:t>Phase Coding </a:t>
            </a: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tehnika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273B5-6F2E-2090-5B74-CA476022A40D}"/>
              </a:ext>
            </a:extLst>
          </p:cNvPr>
          <p:cNvSpPr txBox="1"/>
          <p:nvPr/>
        </p:nvSpPr>
        <p:spPr>
          <a:xfrm>
            <a:off x="927313" y="1464488"/>
            <a:ext cx="11010431" cy="495103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Proces: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segmentacija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audio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signala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primena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Furijeove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transformacije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manipulacija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faza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segmenata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i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rekonstrukciju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signala</a:t>
            </a:r>
            <a:endParaRPr lang="en-US" sz="3600" b="1" dirty="0" err="1">
              <a:solidFill>
                <a:schemeClr val="bg1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chemeClr val="bg1"/>
                </a:solidFill>
                <a:cs typeface="Calibri"/>
              </a:rPr>
              <a:t>Ograničenja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: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manji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 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kapacitet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prenosa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,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detekcija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 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 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dalje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moguća</a:t>
            </a:r>
            <a:endParaRPr lang="en-US" sz="3600" b="1" dirty="0">
              <a:solidFill>
                <a:schemeClr val="bg1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400" b="1" err="1">
                <a:solidFill>
                  <a:schemeClr val="bg1"/>
                </a:solidFill>
                <a:cs typeface="Calibri"/>
              </a:rPr>
              <a:t>Upravo</a:t>
            </a:r>
            <a:r>
              <a:rPr lang="en-US" sz="3400" b="1" dirty="0">
                <a:solidFill>
                  <a:schemeClr val="bg1"/>
                </a:solidFill>
                <a:cs typeface="Calibri"/>
              </a:rPr>
              <a:t> je </a:t>
            </a:r>
            <a:r>
              <a:rPr lang="en-US" sz="3400" b="1" err="1">
                <a:solidFill>
                  <a:schemeClr val="bg1"/>
                </a:solidFill>
                <a:cs typeface="Calibri"/>
              </a:rPr>
              <a:t>cilj</a:t>
            </a:r>
            <a:r>
              <a:rPr lang="en-US" sz="34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400" b="1" err="1">
                <a:solidFill>
                  <a:schemeClr val="bg1"/>
                </a:solidFill>
                <a:cs typeface="Calibri"/>
              </a:rPr>
              <a:t>kombinovanja</a:t>
            </a:r>
            <a:r>
              <a:rPr lang="en-US" sz="3400" b="1" dirty="0">
                <a:solidFill>
                  <a:schemeClr val="bg1"/>
                </a:solidFill>
                <a:cs typeface="Calibri"/>
              </a:rPr>
              <a:t> </a:t>
            </a:r>
            <a:r>
              <a:rPr lang="en-US" sz="3400" b="1" err="1">
                <a:solidFill>
                  <a:schemeClr val="bg1"/>
                </a:solidFill>
                <a:cs typeface="Calibri"/>
              </a:rPr>
              <a:t>eliminacija</a:t>
            </a:r>
            <a:r>
              <a:rPr lang="en-US" sz="34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400" b="1" err="1">
                <a:solidFill>
                  <a:schemeClr val="bg1"/>
                </a:solidFill>
                <a:cs typeface="Calibri"/>
              </a:rPr>
              <a:t>ovih</a:t>
            </a:r>
            <a:r>
              <a:rPr lang="en-US" sz="34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400" b="1" err="1">
                <a:solidFill>
                  <a:schemeClr val="bg1"/>
                </a:solidFill>
                <a:cs typeface="Calibri"/>
              </a:rPr>
              <a:t>nedostataka</a:t>
            </a:r>
            <a:endParaRPr lang="en-US" sz="3400" b="1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6004616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774985" y="-860111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>
                <a:solidFill>
                  <a:schemeClr val="bg1"/>
                </a:solidFill>
                <a:latin typeface="Arial Black"/>
              </a:rPr>
              <a:t>Phase Coding </a:t>
            </a: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tehnika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Slika 3" descr="Slika na kojoj se nalazi tekst, Font, rukopis, belo&#10;&#10;Opis je automatski generisan">
            <a:extLst>
              <a:ext uri="{FF2B5EF4-FFF2-40B4-BE49-F238E27FC236}">
                <a16:creationId xmlns:a16="http://schemas.microsoft.com/office/drawing/2014/main" id="{8E21BE50-8142-6094-2C8E-892AAEC17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042" y="1884363"/>
            <a:ext cx="11411916" cy="2879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198911"/>
      </p:ext>
    </p:extLst>
  </p:cSld>
  <p:clrMapOvr>
    <a:masterClrMapping/>
  </p:clrMapOvr>
  <p:transition spd="slow">
    <p:push dir="u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Slika 3" descr="Slika na kojoj se nalazi tekst, dijagram, Plan, Tehnički crtež&#10;&#10;Opis je automatski generisan">
            <a:extLst>
              <a:ext uri="{FF2B5EF4-FFF2-40B4-BE49-F238E27FC236}">
                <a16:creationId xmlns:a16="http://schemas.microsoft.com/office/drawing/2014/main" id="{73C12C73-4607-618A-7CEB-F70183999F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5453" y="57426"/>
            <a:ext cx="5421095" cy="6737626"/>
          </a:xfrm>
          <a:prstGeom prst="rect">
            <a:avLst/>
          </a:prstGeom>
        </p:spPr>
      </p:pic>
      <p:sp>
        <p:nvSpPr>
          <p:cNvPr id="7" name="Naslov 6">
            <a:extLst>
              <a:ext uri="{FF2B5EF4-FFF2-40B4-BE49-F238E27FC236}">
                <a16:creationId xmlns:a16="http://schemas.microsoft.com/office/drawing/2014/main" id="{5235E0A5-C507-4C87-CD64-73DA179760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32884"/>
            <a:ext cx="496957" cy="477079"/>
          </a:xfrm>
        </p:spPr>
        <p:txBody>
          <a:bodyPr>
            <a:normAutofit fontScale="90000"/>
          </a:bodyPr>
          <a:lstStyle/>
          <a:p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2657243138"/>
      </p:ext>
    </p:extLst>
  </p:cSld>
  <p:clrMapOvr>
    <a:masterClrMapping/>
  </p:clrMapOvr>
  <p:transition spd="slow">
    <p:push dir="u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3E9F50-F203-A3E3-CC72-4FC303C290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6A675D-7A6D-5ECE-5D17-7609DD118D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68A6FE-97D6-50CA-F09B-CC026518C7C0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BF66E-5769-468D-ED2D-B96AB4EC04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935" y="2996812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13800" dirty="0" err="1">
                <a:solidFill>
                  <a:schemeClr val="bg1"/>
                </a:solidFill>
                <a:latin typeface="Arial Black"/>
              </a:rPr>
              <a:t>Praktično</a:t>
            </a:r>
            <a:r>
              <a:rPr lang="en-US" sz="138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13800" dirty="0" err="1">
                <a:solidFill>
                  <a:schemeClr val="bg1"/>
                </a:solidFill>
                <a:latin typeface="Arial Black"/>
              </a:rPr>
              <a:t>rešenje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6908998"/>
      </p:ext>
    </p:extLst>
  </p:cSld>
  <p:clrMapOvr>
    <a:masterClrMapping/>
  </p:clrMapOvr>
  <p:transition spd="slow">
    <p:push dir="u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03855" y="-970546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Praktično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rešenje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273B5-6F2E-2090-5B74-CA476022A40D}"/>
              </a:ext>
            </a:extLst>
          </p:cNvPr>
          <p:cNvSpPr txBox="1"/>
          <p:nvPr/>
        </p:nvSpPr>
        <p:spPr>
          <a:xfrm>
            <a:off x="927313" y="1464488"/>
            <a:ext cx="11010431" cy="499245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chemeClr val="bg1"/>
                </a:solidFill>
              </a:rPr>
              <a:t>Implementiramo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pomenutu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hibridnu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tehniku</a:t>
            </a:r>
            <a:r>
              <a:rPr lang="en-US" sz="3600" b="1" dirty="0">
                <a:solidFill>
                  <a:schemeClr val="bg1"/>
                </a:solidFill>
              </a:rPr>
              <a:t> u Python-u </a:t>
            </a:r>
            <a:r>
              <a:rPr lang="en-US" sz="3600" b="1" dirty="0" err="1">
                <a:solidFill>
                  <a:schemeClr val="bg1"/>
                </a:solidFill>
              </a:rPr>
              <a:t>i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razmatramo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dobijene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rezultate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chemeClr val="bg1"/>
                </a:solidFill>
                <a:cs typeface="Calibri"/>
              </a:rPr>
              <a:t>Prvo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 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ćemo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primenitit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samo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LSB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tegniku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, pa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ćemo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onda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dodati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 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phase coding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tehniku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da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vidimo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da li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smo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poboljšali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osnovni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pristup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600" b="1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16932127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03855" y="-970546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Praktično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rešenje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273B5-6F2E-2090-5B74-CA476022A40D}"/>
              </a:ext>
            </a:extLst>
          </p:cNvPr>
          <p:cNvSpPr txBox="1"/>
          <p:nvPr/>
        </p:nvSpPr>
        <p:spPr>
          <a:xfrm>
            <a:off x="927313" y="1464488"/>
            <a:ext cx="11010431" cy="499245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chemeClr val="bg1"/>
                </a:solidFill>
              </a:rPr>
              <a:t>Implementiramo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pomenutu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hibridnu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tehniku</a:t>
            </a:r>
            <a:r>
              <a:rPr lang="en-US" sz="3600" b="1" dirty="0">
                <a:solidFill>
                  <a:schemeClr val="bg1"/>
                </a:solidFill>
              </a:rPr>
              <a:t> u Python-u </a:t>
            </a:r>
            <a:r>
              <a:rPr lang="en-US" sz="3600" b="1" dirty="0" err="1">
                <a:solidFill>
                  <a:schemeClr val="bg1"/>
                </a:solidFill>
              </a:rPr>
              <a:t>i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razmatramo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dobijene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rezultate</a:t>
            </a:r>
            <a:endParaRPr lang="en-US" sz="3600" b="1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chemeClr val="bg1"/>
                </a:solidFill>
                <a:cs typeface="Calibri"/>
              </a:rPr>
              <a:t>Prvo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 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ćemo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primenitit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samo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LSB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tehniku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, pa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ćemo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onda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dodati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 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phase coding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tehniku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da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vidimo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da li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smo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poboljšali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osnovni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pristup</a:t>
            </a:r>
            <a:endParaRPr lang="en-US" sz="3600" b="1" dirty="0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600" b="1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12394178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03855" y="-970546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Praktično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rešenje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Slika 3" descr="Slika na kojoj se nalazi tekst, snimak ekrana, Font&#10;&#10;Opis je automatski generisan">
            <a:extLst>
              <a:ext uri="{FF2B5EF4-FFF2-40B4-BE49-F238E27FC236}">
                <a16:creationId xmlns:a16="http://schemas.microsoft.com/office/drawing/2014/main" id="{74379C6D-771C-1913-73C7-45BA449FF9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000" y="1046573"/>
            <a:ext cx="11175999" cy="5813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920220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3A772D-D809-756F-A609-5151B3731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A3074F-9AB9-617E-FEE6-1D1831EF6B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94F3C04-E2F9-13B4-C97E-65DB8083CE97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0C4228-0BF4-2837-F86B-DD401EF89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580028" y="-970546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Uvod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964208-F0F6-62C7-E6E5-9F546E77B674}"/>
              </a:ext>
            </a:extLst>
          </p:cNvPr>
          <p:cNvSpPr txBox="1"/>
          <p:nvPr/>
        </p:nvSpPr>
        <p:spPr>
          <a:xfrm>
            <a:off x="927313" y="1464488"/>
            <a:ext cx="11010431" cy="41614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chemeClr val="bg1"/>
                </a:solidFill>
              </a:rPr>
              <a:t>Steganografija</a:t>
            </a:r>
            <a:r>
              <a:rPr lang="en-US" sz="3600" b="1" dirty="0">
                <a:solidFill>
                  <a:schemeClr val="bg1"/>
                </a:solidFill>
              </a:rPr>
              <a:t> </a:t>
            </a:r>
            <a:r>
              <a:rPr lang="en-US" sz="3600" b="1" dirty="0" err="1">
                <a:solidFill>
                  <a:schemeClr val="bg1"/>
                </a:solidFill>
              </a:rPr>
              <a:t>i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kriptografija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kao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dve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najveće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naučne</a:t>
            </a:r>
            <a:r>
              <a:rPr lang="en-US" sz="3600" b="1" dirty="0">
                <a:solidFill>
                  <a:schemeClr val="bg1"/>
                </a:solidFill>
              </a:rPr>
              <a:t> discipline za </a:t>
            </a:r>
            <a:r>
              <a:rPr lang="en-US" sz="3600" b="1" dirty="0" err="1">
                <a:solidFill>
                  <a:schemeClr val="bg1"/>
                </a:solidFill>
              </a:rPr>
              <a:t>sakrivanje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informacija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chemeClr val="bg1"/>
                </a:solidFill>
                <a:cs typeface="Calibri"/>
              </a:rPr>
              <a:t>Kriptografija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–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vidi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se da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su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informacije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sakrivene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chemeClr val="bg1"/>
                </a:solidFill>
                <a:cs typeface="Calibri"/>
              </a:rPr>
              <a:t>Steganografija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–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krije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informaciju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unutar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pokrivajućeg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medija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,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tako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da to ne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bude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poznato</a:t>
            </a:r>
            <a:endParaRPr lang="en-US" sz="2800" b="1" dirty="0" err="1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29782614"/>
      </p:ext>
    </p:extLst>
  </p:cSld>
  <p:clrMapOvr>
    <a:masterClrMapping/>
  </p:clrMapOvr>
  <p:transition spd="slow">
    <p:push dir="u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03855" y="-970546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Praktično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rešenje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3" name="Slika 2" descr="Slika na kojoj se nalazi snimak ekrana, Računarska igra, Računarska grafika, Softver za video-igre&#10;&#10;Opis je automatski generisan">
            <a:extLst>
              <a:ext uri="{FF2B5EF4-FFF2-40B4-BE49-F238E27FC236}">
                <a16:creationId xmlns:a16="http://schemas.microsoft.com/office/drawing/2014/main" id="{BD66F293-10C4-3857-DEE4-1B3671D04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755" y="1694389"/>
            <a:ext cx="11390488" cy="3469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828775"/>
      </p:ext>
    </p:extLst>
  </p:cSld>
  <p:clrMapOvr>
    <a:masterClrMapping/>
  </p:clrMapOvr>
  <p:transition spd="slow">
    <p:push dir="u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03855" y="-970546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Praktično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rešenje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273B5-6F2E-2090-5B74-CA476022A40D}"/>
              </a:ext>
            </a:extLst>
          </p:cNvPr>
          <p:cNvSpPr txBox="1"/>
          <p:nvPr/>
        </p:nvSpPr>
        <p:spPr>
          <a:xfrm>
            <a:off x="927313" y="1464488"/>
            <a:ext cx="11010431" cy="499245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err="1">
                <a:solidFill>
                  <a:schemeClr val="bg1"/>
                </a:solidFill>
              </a:rPr>
              <a:t>Dakle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,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kvalitet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ne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opada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 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 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ispoštovan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je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glavni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princip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steganografije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, da se ne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može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primetiti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da je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došlo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do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sakrivanja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podataka</a:t>
            </a:r>
            <a:endParaRPr lang="en-US" sz="3600" b="1">
              <a:solidFill>
                <a:schemeClr val="bg1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bg1"/>
                </a:solidFill>
                <a:cs typeface="Calibri"/>
              </a:rPr>
              <a:t>Sada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treba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proveriti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validnost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sakrivene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poruke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dekodiranjem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600" b="1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27020600"/>
      </p:ext>
    </p:extLst>
  </p:cSld>
  <p:clrMapOvr>
    <a:masterClrMapping/>
  </p:clrMapOvr>
  <p:transition spd="slow">
    <p:push dir="u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03855" y="-970546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Praktično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rešenje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Slika 3" descr="Slika na kojoj se nalazi tekst, snimak ekrana, Font&#10;&#10;Opis je automatski generisan">
            <a:extLst>
              <a:ext uri="{FF2B5EF4-FFF2-40B4-BE49-F238E27FC236}">
                <a16:creationId xmlns:a16="http://schemas.microsoft.com/office/drawing/2014/main" id="{BF41F784-853C-D1F9-4210-5C0FF22579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267" y="1129631"/>
            <a:ext cx="11616266" cy="3667403"/>
          </a:xfrm>
          <a:prstGeom prst="rect">
            <a:avLst/>
          </a:prstGeom>
        </p:spPr>
      </p:pic>
      <p:pic>
        <p:nvPicPr>
          <p:cNvPr id="6" name="Slika 5" descr="Slika na kojoj se nalazi tekst, Font, snimak ekrana, tipografija&#10;&#10;Opis je automatski generisan">
            <a:extLst>
              <a:ext uri="{FF2B5EF4-FFF2-40B4-BE49-F238E27FC236}">
                <a16:creationId xmlns:a16="http://schemas.microsoft.com/office/drawing/2014/main" id="{EBBE5F37-108B-4F60-B2B6-777A7B6CD5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8292" y="4900789"/>
            <a:ext cx="9889772" cy="1459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416119"/>
      </p:ext>
    </p:extLst>
  </p:cSld>
  <p:clrMapOvr>
    <a:masterClrMapping/>
  </p:clrMapOvr>
  <p:transition spd="slow">
    <p:push dir="u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03855" y="-970546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Praktično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rešenje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Slika 3" descr="Slika na kojoj se nalazi tekst, snimak ekrana, Font, softver&#10;&#10;Opis je automatski generisan">
            <a:extLst>
              <a:ext uri="{FF2B5EF4-FFF2-40B4-BE49-F238E27FC236}">
                <a16:creationId xmlns:a16="http://schemas.microsoft.com/office/drawing/2014/main" id="{77EFA984-EA7C-6082-FF95-85E4719862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178" y="1059827"/>
            <a:ext cx="10927643" cy="5963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658890"/>
      </p:ext>
    </p:extLst>
  </p:cSld>
  <p:clrMapOvr>
    <a:masterClrMapping/>
  </p:clrMapOvr>
  <p:transition spd="slow">
    <p:push dir="u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03855" y="-970546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Praktično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rešenje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pic>
        <p:nvPicPr>
          <p:cNvPr id="4" name="Slika 3" descr="Slika na kojoj se nalazi snimak ekrana, Računarska igra, Digitalna kompozicija, Softver za video-igre&#10;&#10;Opis je automatski generisan">
            <a:extLst>
              <a:ext uri="{FF2B5EF4-FFF2-40B4-BE49-F238E27FC236}">
                <a16:creationId xmlns:a16="http://schemas.microsoft.com/office/drawing/2014/main" id="{30311C5E-9DCF-CBE2-89A7-00430AD1A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467" y="1357744"/>
            <a:ext cx="11407422" cy="3459535"/>
          </a:xfrm>
          <a:prstGeom prst="rect">
            <a:avLst/>
          </a:prstGeom>
        </p:spPr>
      </p:pic>
      <p:sp>
        <p:nvSpPr>
          <p:cNvPr id="6" name="Okvir za tekst 5">
            <a:extLst>
              <a:ext uri="{FF2B5EF4-FFF2-40B4-BE49-F238E27FC236}">
                <a16:creationId xmlns:a16="http://schemas.microsoft.com/office/drawing/2014/main" id="{F530A94F-EC3B-3EC2-A5A9-B8222F808200}"/>
              </a:ext>
            </a:extLst>
          </p:cNvPr>
          <p:cNvSpPr txBox="1"/>
          <p:nvPr/>
        </p:nvSpPr>
        <p:spPr>
          <a:xfrm>
            <a:off x="530086" y="5102087"/>
            <a:ext cx="11308521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sr-Latn-RS" sz="4000" dirty="0">
                <a:solidFill>
                  <a:schemeClr val="bg1"/>
                </a:solidFill>
                <a:cs typeface="Calibri" panose="020F0502020204030204"/>
              </a:rPr>
              <a:t>Narušen glavni princip </a:t>
            </a:r>
            <a:r>
              <a:rPr lang="sr-Latn-RS" sz="4000" err="1">
                <a:solidFill>
                  <a:schemeClr val="bg1"/>
                </a:solidFill>
                <a:cs typeface="Calibri" panose="020F0502020204030204"/>
              </a:rPr>
              <a:t>steganografije</a:t>
            </a:r>
            <a:r>
              <a:rPr lang="sr-Latn-RS" sz="4000" dirty="0">
                <a:solidFill>
                  <a:schemeClr val="bg1"/>
                </a:solidFill>
                <a:cs typeface="Calibri" panose="020F0502020204030204"/>
              </a:rPr>
              <a:t>!</a:t>
            </a:r>
            <a:endParaRPr lang="sr-Latn-R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9178751"/>
      </p:ext>
    </p:extLst>
  </p:cSld>
  <p:clrMapOvr>
    <a:masterClrMapping/>
  </p:clrMapOvr>
  <p:transition spd="slow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3E9F50-F203-A3E3-CC72-4FC303C290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6A675D-7A6D-5ECE-5D17-7609DD118D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68A6FE-97D6-50CA-F09B-CC026518C7C0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BF66E-5769-468D-ED2D-B96AB4EC04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935" y="2088056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13800" dirty="0" err="1">
                <a:solidFill>
                  <a:schemeClr val="bg1"/>
                </a:solidFill>
                <a:latin typeface="Arial Black"/>
              </a:rPr>
              <a:t>Zaključak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03127408"/>
      </p:ext>
    </p:extLst>
  </p:cSld>
  <p:clrMapOvr>
    <a:masterClrMapping/>
  </p:clrMapOvr>
  <p:transition spd="slow">
    <p:push dir="u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906376" y="-970546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Zaključak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273B5-6F2E-2090-5B74-CA476022A40D}"/>
              </a:ext>
            </a:extLst>
          </p:cNvPr>
          <p:cNvSpPr txBox="1"/>
          <p:nvPr/>
        </p:nvSpPr>
        <p:spPr>
          <a:xfrm>
            <a:off x="850009" y="1343010"/>
            <a:ext cx="11010431" cy="499245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LSB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tehnika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je standard u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skrivanju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podataka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u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digitalnim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slikama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zbog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svoje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jednostavnosti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i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efektivnosti</a:t>
            </a:r>
            <a:endParaRPr lang="en-US" sz="3600" b="1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Phase coding se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koristi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u audio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steganografiji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zbog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sposobnosti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sakrivanja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informacija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bez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primetnih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promena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u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zvuku</a:t>
            </a:r>
            <a:endParaRPr lang="en-US" sz="3600" b="1" dirty="0" err="1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62774568"/>
      </p:ext>
    </p:extLst>
  </p:cSld>
  <p:clrMapOvr>
    <a:masterClrMapping/>
  </p:clrMapOvr>
  <p:transition spd="slow">
    <p:push dir="u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906376" y="-970546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Zaključak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273B5-6F2E-2090-5B74-CA476022A40D}"/>
              </a:ext>
            </a:extLst>
          </p:cNvPr>
          <p:cNvSpPr txBox="1"/>
          <p:nvPr/>
        </p:nvSpPr>
        <p:spPr>
          <a:xfrm>
            <a:off x="850009" y="1343010"/>
            <a:ext cx="11010431" cy="519616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err="1">
                <a:solidFill>
                  <a:schemeClr val="bg1"/>
                </a:solidFill>
                <a:cs typeface="Calibri"/>
              </a:rPr>
              <a:t>Ideja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za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hibridnim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rešenjem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dolazi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iz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 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želje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da se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poboljšaju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obe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tehnike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 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i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zaobiđu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njihovi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nedostaci</a:t>
            </a:r>
            <a:endParaRPr lang="en-US" sz="2800" b="1" dirty="0">
              <a:solidFill>
                <a:schemeClr val="bg1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err="1">
                <a:solidFill>
                  <a:schemeClr val="bg1"/>
                </a:solidFill>
                <a:ea typeface="+mn-lt"/>
                <a:cs typeface="+mn-lt"/>
              </a:rPr>
              <a:t>Pokušaj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a typeface="+mn-lt"/>
                <a:cs typeface="+mn-lt"/>
              </a:rPr>
              <a:t>primene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 phase coding-a </a:t>
            </a:r>
            <a:r>
              <a:rPr lang="en-US" sz="2800" b="1" dirty="0" err="1">
                <a:solidFill>
                  <a:schemeClr val="bg1"/>
                </a:solidFill>
                <a:ea typeface="+mn-lt"/>
                <a:cs typeface="+mn-lt"/>
              </a:rPr>
              <a:t>na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a typeface="+mn-lt"/>
                <a:cs typeface="+mn-lt"/>
              </a:rPr>
              <a:t>slikama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2800" b="1" dirty="0" err="1">
                <a:solidFill>
                  <a:schemeClr val="bg1"/>
                </a:solidFill>
                <a:ea typeface="+mn-lt"/>
                <a:cs typeface="+mn-lt"/>
              </a:rPr>
              <a:t>prevođenjem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 u </a:t>
            </a:r>
            <a:r>
              <a:rPr lang="en-US" sz="2800" b="1" dirty="0" err="1">
                <a:solidFill>
                  <a:schemeClr val="bg1"/>
                </a:solidFill>
                <a:ea typeface="+mn-lt"/>
                <a:cs typeface="+mn-lt"/>
              </a:rPr>
              <a:t>frekventni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a typeface="+mn-lt"/>
                <a:cs typeface="+mn-lt"/>
              </a:rPr>
              <a:t>domen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2800" b="1" dirty="0" err="1">
                <a:solidFill>
                  <a:schemeClr val="bg1"/>
                </a:solidFill>
                <a:ea typeface="+mn-lt"/>
                <a:cs typeface="+mn-lt"/>
              </a:rPr>
              <a:t>rezultirao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 je </a:t>
            </a:r>
            <a:r>
              <a:rPr lang="en-US" sz="2800" b="1" dirty="0" err="1">
                <a:solidFill>
                  <a:schemeClr val="bg1"/>
                </a:solidFill>
                <a:ea typeface="+mn-lt"/>
                <a:cs typeface="+mn-lt"/>
              </a:rPr>
              <a:t>nedostacima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 u </a:t>
            </a:r>
            <a:r>
              <a:rPr lang="en-US" sz="2800" b="1" dirty="0" err="1">
                <a:solidFill>
                  <a:schemeClr val="bg1"/>
                </a:solidFill>
                <a:ea typeface="+mn-lt"/>
                <a:cs typeface="+mn-lt"/>
              </a:rPr>
              <a:t>vizuelnom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ea typeface="+mn-lt"/>
                <a:cs typeface="+mn-lt"/>
              </a:rPr>
              <a:t>prikazu</a:t>
            </a:r>
            <a:endParaRPr lang="en-US" sz="2800" b="1" dirty="0" err="1">
              <a:solidFill>
                <a:schemeClr val="bg1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  <a:cs typeface="Calibri"/>
              </a:rPr>
              <a:t>Naime, phase coding </a:t>
            </a:r>
            <a:r>
              <a:rPr lang="en-US" sz="2800" b="1" err="1">
                <a:solidFill>
                  <a:schemeClr val="bg1"/>
                </a:solidFill>
                <a:cs typeface="Calibri"/>
              </a:rPr>
              <a:t>tehnika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je u </a:t>
            </a:r>
            <a:r>
              <a:rPr lang="en-US" sz="2800" b="1" err="1">
                <a:solidFill>
                  <a:schemeClr val="bg1"/>
                </a:solidFill>
                <a:cs typeface="Calibri"/>
              </a:rPr>
              <a:t>prostornom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800" b="1" err="1">
                <a:solidFill>
                  <a:schemeClr val="bg1"/>
                </a:solidFill>
                <a:cs typeface="Calibri"/>
              </a:rPr>
              <a:t>domenu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800" b="1" err="1">
                <a:solidFill>
                  <a:schemeClr val="bg1"/>
                </a:solidFill>
                <a:cs typeface="Calibri"/>
              </a:rPr>
              <a:t>proizvela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800" b="1" err="1">
                <a:solidFill>
                  <a:schemeClr val="bg1"/>
                </a:solidFill>
                <a:cs typeface="Calibri"/>
              </a:rPr>
              <a:t>vizuelne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800" b="1" err="1">
                <a:solidFill>
                  <a:schemeClr val="bg1"/>
                </a:solidFill>
                <a:cs typeface="Calibri"/>
              </a:rPr>
              <a:t>artefakte</a:t>
            </a:r>
            <a:endParaRPr lang="en-US" sz="2800" b="1" dirty="0">
              <a:solidFill>
                <a:schemeClr val="bg1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err="1">
                <a:solidFill>
                  <a:schemeClr val="bg1"/>
                </a:solidFill>
                <a:cs typeface="Calibri"/>
              </a:rPr>
              <a:t>Neće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naći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komercijalnu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primenu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,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ali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je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moguće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razmisliti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o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njoj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u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domenu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kriptografije</a:t>
            </a:r>
            <a:endParaRPr lang="en-US" sz="2800" b="1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18060494"/>
      </p:ext>
    </p:extLst>
  </p:cSld>
  <p:clrMapOvr>
    <a:masterClrMapping/>
  </p:clrMapOvr>
  <p:transition spd="slow">
    <p:push dir="u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B31761-D134-F114-7CBA-57056C1A04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69484A-B35A-B22F-6D4E-544FB125B4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2702112-0ACD-6024-A89F-32D455283B8A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AA148E9-FBA9-B015-2D0E-3FBFD150D499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3999" y="1720840"/>
            <a:ext cx="91440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0" dirty="0" err="1">
                <a:solidFill>
                  <a:schemeClr val="bg1"/>
                </a:solidFill>
                <a:latin typeface="Arial Black" panose="020B0A04020102020204" pitchFamily="34" charset="0"/>
              </a:rPr>
              <a:t>Hvala</a:t>
            </a:r>
            <a:endParaRPr lang="en-US" sz="12000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pPr algn="ctr"/>
            <a:r>
              <a:rPr lang="en-US" sz="12000" dirty="0" err="1">
                <a:solidFill>
                  <a:schemeClr val="bg1"/>
                </a:solidFill>
                <a:latin typeface="Arial Black" panose="020B0A04020102020204" pitchFamily="34" charset="0"/>
              </a:rPr>
              <a:t>na</a:t>
            </a:r>
            <a:r>
              <a:rPr lang="en-US" sz="12000" dirty="0">
                <a:solidFill>
                  <a:schemeClr val="bg1"/>
                </a:solidFill>
                <a:latin typeface="Arial Black" panose="020B0A04020102020204" pitchFamily="34" charset="0"/>
              </a:rPr>
              <a:t> </a:t>
            </a:r>
            <a:r>
              <a:rPr lang="en-US" sz="12000" dirty="0" err="1">
                <a:solidFill>
                  <a:schemeClr val="bg1"/>
                </a:solidFill>
                <a:latin typeface="Arial Black" panose="020B0A04020102020204" pitchFamily="34" charset="0"/>
              </a:rPr>
              <a:t>pažnji</a:t>
            </a:r>
            <a:endParaRPr lang="en-US" sz="12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43197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3A772D-D809-756F-A609-5151B3731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2A3074F-9AB9-617E-FEE6-1D1831EF6B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994F3C04-E2F9-13B4-C97E-65DB8083CE97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0C4228-0BF4-2837-F86B-DD401EF89C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580028" y="-970546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Uvod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964208-F0F6-62C7-E6E5-9F546E77B674}"/>
              </a:ext>
            </a:extLst>
          </p:cNvPr>
          <p:cNvSpPr txBox="1"/>
          <p:nvPr/>
        </p:nvSpPr>
        <p:spPr>
          <a:xfrm>
            <a:off x="927313" y="1464488"/>
            <a:ext cx="11010431" cy="536178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err="1">
                <a:solidFill>
                  <a:schemeClr val="bg1"/>
                </a:solidFill>
                <a:ea typeface="+mn-lt"/>
                <a:cs typeface="+mn-lt"/>
              </a:rPr>
              <a:t>Tekstualna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chemeClr val="bg1"/>
                </a:solidFill>
                <a:ea typeface="+mn-lt"/>
                <a:cs typeface="+mn-lt"/>
              </a:rPr>
              <a:t>steganografija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 - </a:t>
            </a:r>
            <a:r>
              <a:rPr lang="en-US" sz="2800" b="1" err="1">
                <a:solidFill>
                  <a:schemeClr val="bg1"/>
                </a:solidFill>
                <a:ea typeface="+mn-lt"/>
                <a:cs typeface="+mn-lt"/>
              </a:rPr>
              <a:t>sakrivanje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chemeClr val="bg1"/>
                </a:solidFill>
                <a:ea typeface="+mn-lt"/>
                <a:cs typeface="+mn-lt"/>
              </a:rPr>
              <a:t>informacija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chemeClr val="bg1"/>
                </a:solidFill>
                <a:ea typeface="+mn-lt"/>
                <a:cs typeface="+mn-lt"/>
              </a:rPr>
              <a:t>unutar</a:t>
            </a:r>
            <a:r>
              <a:rPr lang="en-US" sz="28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chemeClr val="bg1"/>
                </a:solidFill>
                <a:ea typeface="+mn-lt"/>
                <a:cs typeface="+mn-lt"/>
              </a:rPr>
              <a:t>teksta</a:t>
            </a:r>
            <a:endParaRPr lang="en-US" sz="2800" b="1">
              <a:solidFill>
                <a:schemeClr val="bg1"/>
              </a:solidFill>
              <a:cs typeface="Calibri" panose="020F0502020204030204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err="1">
                <a:solidFill>
                  <a:srgbClr val="FFFFFF"/>
                </a:solidFill>
                <a:ea typeface="+mn-lt"/>
                <a:cs typeface="+mn-lt"/>
              </a:rPr>
              <a:t>Steganografija</a:t>
            </a:r>
            <a:r>
              <a:rPr lang="en-US" sz="2800" b="1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rgbClr val="FFFFFF"/>
                </a:solidFill>
                <a:ea typeface="+mn-lt"/>
                <a:cs typeface="+mn-lt"/>
              </a:rPr>
              <a:t>slike</a:t>
            </a:r>
            <a:r>
              <a:rPr lang="en-US" sz="2800" b="1" dirty="0">
                <a:solidFill>
                  <a:srgbClr val="FFFFFF"/>
                </a:solidFill>
                <a:ea typeface="+mn-lt"/>
                <a:cs typeface="+mn-lt"/>
              </a:rPr>
              <a:t> - </a:t>
            </a:r>
            <a:r>
              <a:rPr lang="en-US" sz="2800" b="1" err="1">
                <a:solidFill>
                  <a:srgbClr val="FFFFFF"/>
                </a:solidFill>
                <a:ea typeface="+mn-lt"/>
                <a:cs typeface="+mn-lt"/>
              </a:rPr>
              <a:t>sakrivanje</a:t>
            </a:r>
            <a:r>
              <a:rPr lang="en-US" sz="2800" b="1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rgbClr val="FFFFFF"/>
                </a:solidFill>
                <a:ea typeface="+mn-lt"/>
                <a:cs typeface="+mn-lt"/>
              </a:rPr>
              <a:t>informacija</a:t>
            </a:r>
            <a:r>
              <a:rPr lang="en-US" sz="2800" b="1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rgbClr val="FFFFFF"/>
                </a:solidFill>
                <a:ea typeface="+mn-lt"/>
                <a:cs typeface="+mn-lt"/>
              </a:rPr>
              <a:t>unutar</a:t>
            </a:r>
            <a:r>
              <a:rPr lang="en-US" sz="2800" b="1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rgbClr val="FFFFFF"/>
                </a:solidFill>
                <a:ea typeface="+mn-lt"/>
                <a:cs typeface="+mn-lt"/>
              </a:rPr>
              <a:t>digitalnih</a:t>
            </a:r>
            <a:r>
              <a:rPr lang="en-US" sz="2800" b="1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rgbClr val="FFFFFF"/>
                </a:solidFill>
                <a:ea typeface="+mn-lt"/>
                <a:cs typeface="+mn-lt"/>
              </a:rPr>
              <a:t>slika</a:t>
            </a:r>
            <a:endParaRPr lang="en-US" sz="2800" b="1">
              <a:solidFill>
                <a:srgbClr val="FFFFFF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FFFFFF"/>
                </a:solidFill>
                <a:ea typeface="+mn-lt"/>
                <a:cs typeface="+mn-lt"/>
              </a:rPr>
              <a:t>Video </a:t>
            </a:r>
            <a:r>
              <a:rPr lang="en-US" sz="2800" b="1" err="1">
                <a:solidFill>
                  <a:srgbClr val="FFFFFF"/>
                </a:solidFill>
                <a:ea typeface="+mn-lt"/>
                <a:cs typeface="+mn-lt"/>
              </a:rPr>
              <a:t>i</a:t>
            </a:r>
            <a:r>
              <a:rPr lang="en-US" sz="2800" b="1" dirty="0">
                <a:solidFill>
                  <a:srgbClr val="FFFFFF"/>
                </a:solidFill>
                <a:ea typeface="+mn-lt"/>
                <a:cs typeface="+mn-lt"/>
              </a:rPr>
              <a:t> audio </a:t>
            </a:r>
            <a:r>
              <a:rPr lang="en-US" sz="2800" b="1" err="1">
                <a:solidFill>
                  <a:srgbClr val="FFFFFF"/>
                </a:solidFill>
                <a:ea typeface="+mn-lt"/>
                <a:cs typeface="+mn-lt"/>
              </a:rPr>
              <a:t>steganografija</a:t>
            </a:r>
            <a:r>
              <a:rPr lang="en-US" sz="2800" b="1" dirty="0">
                <a:solidFill>
                  <a:srgbClr val="FFFFFF"/>
                </a:solidFill>
                <a:ea typeface="+mn-lt"/>
                <a:cs typeface="+mn-lt"/>
              </a:rPr>
              <a:t> - </a:t>
            </a:r>
            <a:r>
              <a:rPr lang="en-US" sz="2800" b="1" err="1">
                <a:solidFill>
                  <a:srgbClr val="FFFFFF"/>
                </a:solidFill>
                <a:ea typeface="+mn-lt"/>
                <a:cs typeface="+mn-lt"/>
              </a:rPr>
              <a:t>sakrivanje</a:t>
            </a:r>
            <a:r>
              <a:rPr lang="en-US" sz="2800" b="1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rgbClr val="FFFFFF"/>
                </a:solidFill>
                <a:ea typeface="+mn-lt"/>
                <a:cs typeface="+mn-lt"/>
              </a:rPr>
              <a:t>informacija</a:t>
            </a:r>
            <a:r>
              <a:rPr lang="en-US" sz="2800" b="1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rgbClr val="FFFFFF"/>
                </a:solidFill>
                <a:ea typeface="+mn-lt"/>
                <a:cs typeface="+mn-lt"/>
              </a:rPr>
              <a:t>unutar</a:t>
            </a:r>
            <a:r>
              <a:rPr lang="en-US" sz="2800" b="1" dirty="0">
                <a:solidFill>
                  <a:srgbClr val="FFFFFF"/>
                </a:solidFill>
                <a:ea typeface="+mn-lt"/>
                <a:cs typeface="+mn-lt"/>
              </a:rPr>
              <a:t> video </a:t>
            </a:r>
            <a:r>
              <a:rPr lang="en-US" sz="2800" b="1" err="1">
                <a:solidFill>
                  <a:srgbClr val="FFFFFF"/>
                </a:solidFill>
                <a:ea typeface="+mn-lt"/>
                <a:cs typeface="+mn-lt"/>
              </a:rPr>
              <a:t>i</a:t>
            </a:r>
            <a:r>
              <a:rPr lang="en-US" sz="2800" b="1" dirty="0">
                <a:solidFill>
                  <a:srgbClr val="FFFFFF"/>
                </a:solidFill>
                <a:ea typeface="+mn-lt"/>
                <a:cs typeface="+mn-lt"/>
              </a:rPr>
              <a:t> audio </a:t>
            </a:r>
            <a:r>
              <a:rPr lang="en-US" sz="2800" b="1" err="1">
                <a:solidFill>
                  <a:srgbClr val="FFFFFF"/>
                </a:solidFill>
                <a:ea typeface="+mn-lt"/>
                <a:cs typeface="+mn-lt"/>
              </a:rPr>
              <a:t>fajlova</a:t>
            </a:r>
            <a:endParaRPr lang="en-US" sz="2800" b="1">
              <a:solidFill>
                <a:srgbClr val="FFFFFF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err="1">
                <a:solidFill>
                  <a:srgbClr val="FFFFFF"/>
                </a:solidFill>
                <a:ea typeface="+mn-lt"/>
                <a:cs typeface="+mn-lt"/>
              </a:rPr>
              <a:t>Mrežna</a:t>
            </a:r>
            <a:r>
              <a:rPr lang="en-US" sz="2800" b="1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rgbClr val="FFFFFF"/>
                </a:solidFill>
                <a:ea typeface="+mn-lt"/>
                <a:cs typeface="+mn-lt"/>
              </a:rPr>
              <a:t>steganografija</a:t>
            </a:r>
            <a:r>
              <a:rPr lang="en-US" sz="2800" b="1" dirty="0">
                <a:solidFill>
                  <a:srgbClr val="FFFFFF"/>
                </a:solidFill>
                <a:ea typeface="+mn-lt"/>
                <a:cs typeface="+mn-lt"/>
              </a:rPr>
              <a:t> - </a:t>
            </a:r>
            <a:r>
              <a:rPr lang="en-US" sz="2800" b="1" err="1">
                <a:solidFill>
                  <a:srgbClr val="FFFFFF"/>
                </a:solidFill>
                <a:ea typeface="+mn-lt"/>
                <a:cs typeface="+mn-lt"/>
              </a:rPr>
              <a:t>Skrivanje</a:t>
            </a:r>
            <a:r>
              <a:rPr lang="en-US" sz="2800" b="1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rgbClr val="FFFFFF"/>
                </a:solidFill>
                <a:ea typeface="+mn-lt"/>
                <a:cs typeface="+mn-lt"/>
              </a:rPr>
              <a:t>podataka</a:t>
            </a:r>
            <a:r>
              <a:rPr lang="en-US" sz="2800" b="1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rgbClr val="FFFFFF"/>
                </a:solidFill>
                <a:ea typeface="+mn-lt"/>
                <a:cs typeface="+mn-lt"/>
              </a:rPr>
              <a:t>unutar</a:t>
            </a:r>
            <a:r>
              <a:rPr lang="en-US" sz="2800" b="1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rgbClr val="FFFFFF"/>
                </a:solidFill>
                <a:ea typeface="+mn-lt"/>
                <a:cs typeface="+mn-lt"/>
              </a:rPr>
              <a:t>mrežnog</a:t>
            </a:r>
            <a:r>
              <a:rPr lang="en-US" sz="2800" b="1" dirty="0">
                <a:solidFill>
                  <a:srgbClr val="FFFFFF"/>
                </a:solidFill>
                <a:ea typeface="+mn-lt"/>
                <a:cs typeface="+mn-lt"/>
              </a:rPr>
              <a:t> </a:t>
            </a:r>
            <a:r>
              <a:rPr lang="en-US" sz="2800" b="1" err="1">
                <a:solidFill>
                  <a:srgbClr val="FFFFFF"/>
                </a:solidFill>
                <a:ea typeface="+mn-lt"/>
                <a:cs typeface="+mn-lt"/>
              </a:rPr>
              <a:t>saobraćaja</a:t>
            </a:r>
            <a:endParaRPr lang="en-US" sz="2800" b="1">
              <a:solidFill>
                <a:srgbClr val="FFFFFF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chemeClr val="bg1"/>
                </a:solidFill>
                <a:cs typeface="Calibri"/>
              </a:rPr>
              <a:t>Mi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fokus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stavljamo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na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 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steganografiju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slika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,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i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 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razmatramo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hibridni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 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metod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LSB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tehnike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i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 "phase </a:t>
            </a:r>
            <a:r>
              <a:rPr lang="en-US" sz="2800" b="1" dirty="0" err="1">
                <a:solidFill>
                  <a:schemeClr val="bg1"/>
                </a:solidFill>
                <a:cs typeface="Calibri"/>
              </a:rPr>
              <a:t>codinga</a:t>
            </a:r>
            <a:r>
              <a:rPr lang="en-US" sz="2800" b="1" dirty="0">
                <a:solidFill>
                  <a:schemeClr val="bg1"/>
                </a:solidFill>
                <a:cs typeface="Calibri"/>
              </a:rPr>
              <a:t>"</a:t>
            </a:r>
            <a:endParaRPr lang="en-US" sz="2800" b="1" dirty="0">
              <a:solidFill>
                <a:schemeClr val="bg1"/>
              </a:solidFill>
              <a:ea typeface="Calibri"/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3600" b="1" dirty="0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75598660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3E9F50-F203-A3E3-CC72-4FC303C290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E6A675D-7A6D-5ECE-5D17-7609DD118D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268A6FE-97D6-50CA-F09B-CC026518C7C0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BF66E-5769-468D-ED2D-B96AB4EC04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6935" y="1811969"/>
            <a:ext cx="10958127" cy="2461019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sz="9600" err="1">
                <a:solidFill>
                  <a:schemeClr val="bg1"/>
                </a:solidFill>
                <a:latin typeface="Arial Black"/>
              </a:rPr>
              <a:t>Steganografija</a:t>
            </a:r>
            <a:br>
              <a:rPr lang="en-US" sz="9600" dirty="0">
                <a:latin typeface="Arial Black"/>
              </a:rPr>
            </a:br>
            <a:r>
              <a:rPr lang="en-US" sz="9600" dirty="0">
                <a:solidFill>
                  <a:schemeClr val="bg1"/>
                </a:solidFill>
                <a:latin typeface="Arial Black"/>
              </a:rPr>
              <a:t> </a:t>
            </a:r>
            <a:r>
              <a:rPr lang="en-US" sz="9600" err="1">
                <a:solidFill>
                  <a:schemeClr val="bg1"/>
                </a:solidFill>
                <a:latin typeface="Arial Black"/>
              </a:rPr>
              <a:t>slika</a:t>
            </a:r>
            <a:endParaRPr lang="sr-Latn-RS" sz="9600" err="1">
              <a:solidFill>
                <a:schemeClr val="bg1"/>
              </a:solidFill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045189242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38674" y="-917046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Steganografija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slika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273B5-6F2E-2090-5B74-CA476022A40D}"/>
              </a:ext>
            </a:extLst>
          </p:cNvPr>
          <p:cNvSpPr txBox="1"/>
          <p:nvPr/>
        </p:nvSpPr>
        <p:spPr>
          <a:xfrm>
            <a:off x="927313" y="1464488"/>
            <a:ext cx="11010431" cy="518667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Digitalne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slike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su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čest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nosač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informacija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u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steganografskim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aplikacijama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zbog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njihove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rasprostranjenosti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na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internetu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i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ljudske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osetljivosti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prema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promenama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u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boji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i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uzorcima</a:t>
            </a:r>
            <a:endParaRPr lang="en-US" sz="3200" b="1">
              <a:solidFill>
                <a:schemeClr val="bg1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 err="1">
                <a:solidFill>
                  <a:schemeClr val="bg1"/>
                </a:solidFill>
                <a:cs typeface="Calibri"/>
              </a:rPr>
              <a:t>Tehnike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cs typeface="Calibri"/>
              </a:rPr>
              <a:t>steganografije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cs typeface="Calibri"/>
              </a:rPr>
              <a:t>slika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cs typeface="Calibri"/>
              </a:rPr>
              <a:t>podrazumevaju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 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manipulaciju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pikselima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širenje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spektra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statističke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promene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transformacije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u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frekventnom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domenu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distorzije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signala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i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maskiranje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/</a:t>
            </a:r>
            <a:r>
              <a:rPr lang="en-US" sz="3200" b="1" dirty="0" err="1">
                <a:solidFill>
                  <a:schemeClr val="bg1"/>
                </a:solidFill>
                <a:ea typeface="+mn-lt"/>
                <a:cs typeface="+mn-lt"/>
              </a:rPr>
              <a:t>filtriranje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 </a:t>
            </a:r>
            <a:endParaRPr lang="en-US" sz="3200" b="1" dirty="0">
              <a:solidFill>
                <a:schemeClr val="bg1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22176329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38674" y="-917046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Steganografija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slika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273B5-6F2E-2090-5B74-CA476022A40D}"/>
              </a:ext>
            </a:extLst>
          </p:cNvPr>
          <p:cNvSpPr txBox="1"/>
          <p:nvPr/>
        </p:nvSpPr>
        <p:spPr>
          <a:xfrm>
            <a:off x="927313" y="1464488"/>
            <a:ext cx="11010431" cy="518667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Metode </a:t>
            </a:r>
            <a:r>
              <a:rPr lang="en-US" sz="3200" b="1" err="1">
                <a:solidFill>
                  <a:schemeClr val="bg1"/>
                </a:solidFill>
              </a:rPr>
              <a:t>prostornog</a:t>
            </a:r>
            <a:r>
              <a:rPr lang="en-US" sz="3200" b="1" dirty="0">
                <a:solidFill>
                  <a:schemeClr val="bg1"/>
                </a:solidFill>
              </a:rPr>
              <a:t> </a:t>
            </a:r>
            <a:r>
              <a:rPr lang="en-US" sz="3200" b="1" err="1">
                <a:solidFill>
                  <a:schemeClr val="bg1"/>
                </a:solidFill>
              </a:rPr>
              <a:t>domena</a:t>
            </a:r>
            <a:r>
              <a:rPr lang="en-US" sz="3200" b="1" dirty="0">
                <a:solidFill>
                  <a:schemeClr val="bg1"/>
                </a:solidFill>
              </a:rPr>
              <a:t> - 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sakrivanje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informacija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direktno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u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pikselima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slike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, primer je LSB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metoda</a:t>
            </a:r>
            <a:endParaRPr lang="en-US" sz="3200" b="1" err="1">
              <a:solidFill>
                <a:schemeClr val="bg1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err="1">
                <a:solidFill>
                  <a:schemeClr val="bg1"/>
                </a:solidFill>
                <a:cs typeface="Calibri"/>
              </a:rPr>
              <a:t>Tehnike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b="1" err="1">
                <a:solidFill>
                  <a:schemeClr val="bg1"/>
                </a:solidFill>
                <a:cs typeface="Calibri"/>
              </a:rPr>
              <a:t>širenja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b="1" err="1">
                <a:solidFill>
                  <a:schemeClr val="bg1"/>
                </a:solidFill>
                <a:cs typeface="Calibri"/>
              </a:rPr>
              <a:t>spektra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- 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pružaju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robustan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pristup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sakrivanju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informacija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distribuiranjem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podataka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širom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frekvencijskog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spektra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slike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što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čini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detekciju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težom</a:t>
            </a:r>
            <a:endParaRPr lang="en-US" sz="3200" b="1" dirty="0" err="1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b="1" err="1">
                <a:solidFill>
                  <a:schemeClr val="bg1"/>
                </a:solidFill>
                <a:cs typeface="Calibri"/>
              </a:rPr>
              <a:t>Statističke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200" b="1" err="1">
                <a:solidFill>
                  <a:schemeClr val="bg1"/>
                </a:solidFill>
                <a:cs typeface="Calibri"/>
              </a:rPr>
              <a:t>tehnike</a:t>
            </a:r>
            <a:r>
              <a:rPr lang="en-US" sz="3200" b="1" dirty="0">
                <a:solidFill>
                  <a:schemeClr val="bg1"/>
                </a:solidFill>
                <a:cs typeface="Calibri"/>
              </a:rPr>
              <a:t> - 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uključuju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segmentaciju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slike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u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blokove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i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umetanje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podataka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unutar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tih</a:t>
            </a:r>
            <a:r>
              <a:rPr lang="en-US" sz="32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200" b="1" err="1">
                <a:solidFill>
                  <a:schemeClr val="bg1"/>
                </a:solidFill>
                <a:ea typeface="+mn-lt"/>
                <a:cs typeface="+mn-lt"/>
              </a:rPr>
              <a:t>blokova</a:t>
            </a:r>
            <a:endParaRPr lang="en-US" sz="3200" b="1" err="1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96195078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38674" y="-917046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Steganografija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slika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273B5-6F2E-2090-5B74-CA476022A40D}"/>
              </a:ext>
            </a:extLst>
          </p:cNvPr>
          <p:cNvSpPr txBox="1"/>
          <p:nvPr/>
        </p:nvSpPr>
        <p:spPr>
          <a:xfrm>
            <a:off x="882157" y="1097599"/>
            <a:ext cx="11010431" cy="58234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chemeClr val="bg1"/>
                </a:solidFill>
              </a:rPr>
              <a:t>Tehnike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transformacionog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domena</a:t>
            </a:r>
            <a:r>
              <a:rPr lang="en-US" sz="3600" b="1" dirty="0">
                <a:solidFill>
                  <a:schemeClr val="bg1"/>
                </a:solidFill>
              </a:rPr>
              <a:t> - 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omogućavaju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sofisticirano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skrivanje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podataka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putem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transformacija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poput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Furijeove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transformacije</a:t>
            </a:r>
            <a:endParaRPr lang="en-US" sz="3600" b="1" dirty="0" err="1">
              <a:solidFill>
                <a:schemeClr val="bg1"/>
              </a:solidFill>
              <a:cs typeface="Calibri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chemeClr val="bg1"/>
                </a:solidFill>
                <a:cs typeface="Calibri"/>
              </a:rPr>
              <a:t>Tehnike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distorzije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- 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koriste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modifikacije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na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slici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kako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bi se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skrili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podaci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dok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dekoder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rekonstruiše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originalnu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sliku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prepoznavanjem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razlika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između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originalne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i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distorzirane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slike</a:t>
            </a:r>
            <a:endParaRPr lang="en-US" sz="2800" b="1" dirty="0" err="1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9127710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65585-D93B-D667-E1CC-14ED5E12D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7168D7-B484-1853-CAAA-6AC11DC14C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10926"/>
            <a:ext cx="12192000" cy="76804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60899E3-22D5-9AD0-852E-073C859ADC92}"/>
              </a:ext>
            </a:extLst>
          </p:cNvPr>
          <p:cNvSpPr/>
          <p:nvPr/>
        </p:nvSpPr>
        <p:spPr>
          <a:xfrm>
            <a:off x="0" y="-411203"/>
            <a:ext cx="12192000" cy="7680406"/>
          </a:xfrm>
          <a:prstGeom prst="rect">
            <a:avLst/>
          </a:prstGeom>
          <a:solidFill>
            <a:schemeClr val="tx1">
              <a:alpha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B5F5C-458F-9C47-CE1B-734D82F03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38674" y="-917046"/>
            <a:ext cx="10958127" cy="2681888"/>
          </a:xfrm>
        </p:spPr>
        <p:txBody>
          <a:bodyPr>
            <a:noAutofit/>
          </a:bodyPr>
          <a:lstStyle/>
          <a:p>
            <a:pPr>
              <a:lnSpc>
                <a:spcPts val="5000"/>
              </a:lnSpc>
              <a:spcAft>
                <a:spcPts val="1200"/>
              </a:spcAft>
            </a:pP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Steganografija</a:t>
            </a:r>
            <a:r>
              <a:rPr lang="en-US" sz="5400" dirty="0">
                <a:solidFill>
                  <a:schemeClr val="bg1"/>
                </a:solidFill>
                <a:latin typeface="Arial Black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Arial Black"/>
              </a:rPr>
              <a:t>slika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6273B5-6F2E-2090-5B74-CA476022A40D}"/>
              </a:ext>
            </a:extLst>
          </p:cNvPr>
          <p:cNvSpPr txBox="1"/>
          <p:nvPr/>
        </p:nvSpPr>
        <p:spPr>
          <a:xfrm>
            <a:off x="882157" y="1097599"/>
            <a:ext cx="11010431" cy="499245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err="1">
                <a:solidFill>
                  <a:schemeClr val="bg1"/>
                </a:solidFill>
                <a:cs typeface="Calibri"/>
              </a:rPr>
              <a:t>Tehnike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maskiranja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err="1">
                <a:solidFill>
                  <a:schemeClr val="bg1"/>
                </a:solidFill>
                <a:cs typeface="Calibri"/>
              </a:rPr>
              <a:t>filtriranja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- </a:t>
            </a:r>
            <a:r>
              <a:rPr lang="en-US" sz="3600" b="1" err="1">
                <a:solidFill>
                  <a:schemeClr val="bg1"/>
                </a:solidFill>
                <a:ea typeface="+mn-lt"/>
                <a:cs typeface="+mn-lt"/>
              </a:rPr>
              <a:t>sakrivaju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err="1">
                <a:solidFill>
                  <a:schemeClr val="bg1"/>
                </a:solidFill>
                <a:ea typeface="+mn-lt"/>
                <a:cs typeface="+mn-lt"/>
              </a:rPr>
              <a:t>podatke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err="1">
                <a:solidFill>
                  <a:schemeClr val="bg1"/>
                </a:solidFill>
                <a:ea typeface="+mn-lt"/>
                <a:cs typeface="+mn-lt"/>
              </a:rPr>
              <a:t>modifikacijom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err="1">
                <a:solidFill>
                  <a:schemeClr val="bg1"/>
                </a:solidFill>
                <a:ea typeface="+mn-lt"/>
                <a:cs typeface="+mn-lt"/>
              </a:rPr>
              <a:t>svetlosti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err="1">
                <a:solidFill>
                  <a:schemeClr val="bg1"/>
                </a:solidFill>
                <a:ea typeface="+mn-lt"/>
                <a:cs typeface="+mn-lt"/>
              </a:rPr>
              <a:t>određenih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err="1">
                <a:solidFill>
                  <a:schemeClr val="bg1"/>
                </a:solidFill>
                <a:ea typeface="+mn-lt"/>
                <a:cs typeface="+mn-lt"/>
              </a:rPr>
              <a:t>delova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err="1">
                <a:solidFill>
                  <a:schemeClr val="bg1"/>
                </a:solidFill>
                <a:ea typeface="+mn-lt"/>
                <a:cs typeface="+mn-lt"/>
              </a:rPr>
              <a:t>slike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3600" b="1" err="1">
                <a:solidFill>
                  <a:schemeClr val="bg1"/>
                </a:solidFill>
                <a:ea typeface="+mn-lt"/>
                <a:cs typeface="+mn-lt"/>
              </a:rPr>
              <a:t>često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err="1">
                <a:solidFill>
                  <a:schemeClr val="bg1"/>
                </a:solidFill>
                <a:ea typeface="+mn-lt"/>
                <a:cs typeface="+mn-lt"/>
              </a:rPr>
              <a:t>koristeći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err="1">
                <a:solidFill>
                  <a:schemeClr val="bg1"/>
                </a:solidFill>
                <a:ea typeface="+mn-lt"/>
                <a:cs typeface="+mn-lt"/>
              </a:rPr>
              <a:t>značajne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err="1">
                <a:solidFill>
                  <a:schemeClr val="bg1"/>
                </a:solidFill>
                <a:ea typeface="+mn-lt"/>
                <a:cs typeface="+mn-lt"/>
              </a:rPr>
              <a:t>bitove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err="1">
                <a:solidFill>
                  <a:schemeClr val="bg1"/>
                </a:solidFill>
                <a:ea typeface="+mn-lt"/>
                <a:cs typeface="+mn-lt"/>
              </a:rPr>
              <a:t>slike</a:t>
            </a:r>
            <a:endParaRPr lang="en-US" sz="3600" b="1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600" b="1" dirty="0" err="1">
                <a:solidFill>
                  <a:schemeClr val="bg1"/>
                </a:solidFill>
                <a:cs typeface="Calibri"/>
              </a:rPr>
              <a:t>Hibridne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tehnike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–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kombinuju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dve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ili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više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cs typeface="Calibri"/>
              </a:rPr>
              <a:t>tehnika</a:t>
            </a:r>
            <a:r>
              <a:rPr lang="en-US" sz="3600" b="1" dirty="0">
                <a:solidFill>
                  <a:schemeClr val="bg1"/>
                </a:solidFill>
                <a:cs typeface="Calibri"/>
              </a:rPr>
              <a:t>, 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omogućavajući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prilagođavanje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metoda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prema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specifičnim</a:t>
            </a:r>
            <a:r>
              <a:rPr lang="en-US" sz="3600" b="1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3600" b="1" dirty="0" err="1">
                <a:solidFill>
                  <a:schemeClr val="bg1"/>
                </a:solidFill>
                <a:ea typeface="+mn-lt"/>
                <a:cs typeface="+mn-lt"/>
              </a:rPr>
              <a:t>zahtevima</a:t>
            </a:r>
            <a:endParaRPr lang="en-US" sz="3600" b="1" dirty="0" err="1">
              <a:solidFill>
                <a:schemeClr val="bg1"/>
              </a:solidFill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73492398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29</Words>
  <Application>Microsoft Office PowerPoint</Application>
  <PresentationFormat>Široki ekran</PresentationFormat>
  <Paragraphs>15</Paragraphs>
  <Slides>38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Naslovi slajdova</vt:lpstr>
      </vt:variant>
      <vt:variant>
        <vt:i4>38</vt:i4>
      </vt:variant>
    </vt:vector>
  </HeadingPairs>
  <TitlesOfParts>
    <vt:vector size="39" baseType="lpstr">
      <vt:lpstr>Office Theme</vt:lpstr>
      <vt:lpstr>Hibridni metod steganografije na bazi LSB i phase coding metoda </vt:lpstr>
      <vt:lpstr>Uvod </vt:lpstr>
      <vt:lpstr>Uvod </vt:lpstr>
      <vt:lpstr>Uvod </vt:lpstr>
      <vt:lpstr>Steganografija  slika</vt:lpstr>
      <vt:lpstr>Steganografija slika </vt:lpstr>
      <vt:lpstr>Steganografija slika </vt:lpstr>
      <vt:lpstr>Steganografija slika </vt:lpstr>
      <vt:lpstr>Steganografija slika </vt:lpstr>
      <vt:lpstr>Hibridne tehnike steganografije </vt:lpstr>
      <vt:lpstr>Hibridne tehnike steganografije </vt:lpstr>
      <vt:lpstr>Hibridne tehnike steganografije </vt:lpstr>
      <vt:lpstr>Umetanje bitova najmanje težine - LSB </vt:lpstr>
      <vt:lpstr>Umetanje bitova najmanje težine - LSB </vt:lpstr>
      <vt:lpstr>Umetanje bitova najmanje težine - LSB </vt:lpstr>
      <vt:lpstr>Umetanje bitova najmanje težine - LSB </vt:lpstr>
      <vt:lpstr>Umetanje bitova najmanje težine - LSB </vt:lpstr>
      <vt:lpstr>PowerPoint prezentacija</vt:lpstr>
      <vt:lpstr>Phase Coding tehnika </vt:lpstr>
      <vt:lpstr>Phase Coding tehnika </vt:lpstr>
      <vt:lpstr>Phase Coding tehnika </vt:lpstr>
      <vt:lpstr>Phase Coding tehnika </vt:lpstr>
      <vt:lpstr>Phase Coding tehnika </vt:lpstr>
      <vt:lpstr>Phase Coding tehnika </vt:lpstr>
      <vt:lpstr>PowerPoint prezentacija</vt:lpstr>
      <vt:lpstr>Praktično rešenje </vt:lpstr>
      <vt:lpstr>Praktično rešenje </vt:lpstr>
      <vt:lpstr>Praktično rešenje </vt:lpstr>
      <vt:lpstr>Praktično rešenje </vt:lpstr>
      <vt:lpstr>Praktično rešenje </vt:lpstr>
      <vt:lpstr>Praktično rešenje </vt:lpstr>
      <vt:lpstr>Praktično rešenje </vt:lpstr>
      <vt:lpstr>Praktično rešenje </vt:lpstr>
      <vt:lpstr>Praktično rešenje </vt:lpstr>
      <vt:lpstr>Zaključak </vt:lpstr>
      <vt:lpstr>Zaključak </vt:lpstr>
      <vt:lpstr>Zaključak </vt:lpstr>
      <vt:lpstr>Hvala na pažnji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JETPACK COMPOSE I FUNKCIONALNO PROGRAMIRANJE KAO BUDUĆNOST ANDROID DEVELOPMENTA</dc:title>
  <dc:creator>Katarina Dinić</dc:creator>
  <cp:lastModifiedBy>Katarina Dinić</cp:lastModifiedBy>
  <cp:revision>498</cp:revision>
  <dcterms:created xsi:type="dcterms:W3CDTF">2023-09-21T17:58:12Z</dcterms:created>
  <dcterms:modified xsi:type="dcterms:W3CDTF">2024-02-20T10:13:53Z</dcterms:modified>
</cp:coreProperties>
</file>